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handoutMasterIdLst>
    <p:handoutMasterId r:id="rId79"/>
  </p:handoutMasterIdLst>
  <p:sldIdLst>
    <p:sldId id="344" r:id="rId2"/>
    <p:sldId id="450" r:id="rId3"/>
    <p:sldId id="540" r:id="rId4"/>
    <p:sldId id="659" r:id="rId5"/>
    <p:sldId id="425" r:id="rId6"/>
    <p:sldId id="663" r:id="rId7"/>
    <p:sldId id="664" r:id="rId8"/>
    <p:sldId id="665" r:id="rId9"/>
    <p:sldId id="545" r:id="rId10"/>
    <p:sldId id="346" r:id="rId11"/>
    <p:sldId id="426" r:id="rId12"/>
    <p:sldId id="354" r:id="rId13"/>
    <p:sldId id="427" r:id="rId14"/>
    <p:sldId id="592" r:id="rId15"/>
    <p:sldId id="428" r:id="rId16"/>
    <p:sldId id="429" r:id="rId17"/>
    <p:sldId id="430" r:id="rId18"/>
    <p:sldId id="431" r:id="rId19"/>
    <p:sldId id="432" r:id="rId20"/>
    <p:sldId id="433" r:id="rId21"/>
    <p:sldId id="434" r:id="rId22"/>
    <p:sldId id="355" r:id="rId23"/>
    <p:sldId id="441" r:id="rId24"/>
    <p:sldId id="435" r:id="rId25"/>
    <p:sldId id="347" r:id="rId26"/>
    <p:sldId id="660" r:id="rId27"/>
    <p:sldId id="378" r:id="rId28"/>
    <p:sldId id="661" r:id="rId29"/>
    <p:sldId id="662" r:id="rId30"/>
    <p:sldId id="442" r:id="rId31"/>
    <p:sldId id="443" r:id="rId32"/>
    <p:sldId id="444" r:id="rId33"/>
    <p:sldId id="445" r:id="rId34"/>
    <p:sldId id="448" r:id="rId35"/>
    <p:sldId id="446" r:id="rId36"/>
    <p:sldId id="447" r:id="rId37"/>
    <p:sldId id="439" r:id="rId38"/>
    <p:sldId id="440" r:id="rId39"/>
    <p:sldId id="340" r:id="rId40"/>
    <p:sldId id="370" r:id="rId41"/>
    <p:sldId id="371" r:id="rId42"/>
    <p:sldId id="489" r:id="rId43"/>
    <p:sldId id="532" r:id="rId44"/>
    <p:sldId id="564" r:id="rId45"/>
    <p:sldId id="373" r:id="rId46"/>
    <p:sldId id="547" r:id="rId47"/>
    <p:sldId id="388" r:id="rId48"/>
    <p:sldId id="396" r:id="rId49"/>
    <p:sldId id="391" r:id="rId50"/>
    <p:sldId id="392" r:id="rId51"/>
    <p:sldId id="390" r:id="rId52"/>
    <p:sldId id="403" r:id="rId53"/>
    <p:sldId id="413" r:id="rId54"/>
    <p:sldId id="412" r:id="rId55"/>
    <p:sldId id="523" r:id="rId56"/>
    <p:sldId id="322" r:id="rId57"/>
    <p:sldId id="398" r:id="rId58"/>
    <p:sldId id="399" r:id="rId59"/>
    <p:sldId id="400" r:id="rId60"/>
    <p:sldId id="401" r:id="rId61"/>
    <p:sldId id="505" r:id="rId62"/>
    <p:sldId id="506" r:id="rId63"/>
    <p:sldId id="510" r:id="rId64"/>
    <p:sldId id="389" r:id="rId65"/>
    <p:sldId id="394" r:id="rId66"/>
    <p:sldId id="395" r:id="rId67"/>
    <p:sldId id="414" r:id="rId68"/>
    <p:sldId id="415" r:id="rId69"/>
    <p:sldId id="416" r:id="rId70"/>
    <p:sldId id="417" r:id="rId71"/>
    <p:sldId id="418" r:id="rId72"/>
    <p:sldId id="419" r:id="rId73"/>
    <p:sldId id="420" r:id="rId74"/>
    <p:sldId id="533" r:id="rId75"/>
    <p:sldId id="421" r:id="rId76"/>
    <p:sldId id="422"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119" autoAdjust="0"/>
  </p:normalViewPr>
  <p:slideViewPr>
    <p:cSldViewPr snapToGrid="0" snapToObjects="1">
      <p:cViewPr varScale="1">
        <p:scale>
          <a:sx n="61" d="100"/>
          <a:sy n="61" d="100"/>
        </p:scale>
        <p:origin x="2009" y="31"/>
      </p:cViewPr>
      <p:guideLst>
        <p:guide orient="horz" pos="2161"/>
        <p:guide pos="2880"/>
      </p:guideLst>
    </p:cSldViewPr>
  </p:slideViewPr>
  <p:notesTextViewPr>
    <p:cViewPr>
      <p:scale>
        <a:sx n="100" d="100"/>
        <a:sy n="100" d="100"/>
      </p:scale>
      <p:origin x="0" y="0"/>
    </p:cViewPr>
  </p:notesTextViewPr>
  <p:sorterViewPr>
    <p:cViewPr>
      <p:scale>
        <a:sx n="137" d="100"/>
        <a:sy n="13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wangweihong:&#32593;&#32476;&#32676;&#20307;&#19982;&#24066;&#22330;:18&#31456;:&#24494;&#20449;.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wangweihong:&#32593;&#32476;&#32676;&#20307;&#19982;&#24066;&#22330;:18&#31456;:&#24494;&#2044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wangweihong:&#32593;&#32476;&#32676;&#20307;&#19982;&#24066;&#22330;:18&#31456;:2011-500&#2437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val>
            <c:numRef>
              <c:f>Sheet1!$B$1:$B$104</c:f>
              <c:numCache>
                <c:formatCode>General</c:formatCode>
                <c:ptCount val="104"/>
                <c:pt idx="0">
                  <c:v>78</c:v>
                </c:pt>
                <c:pt idx="1">
                  <c:v>69</c:v>
                </c:pt>
                <c:pt idx="2">
                  <c:v>38</c:v>
                </c:pt>
                <c:pt idx="3">
                  <c:v>31</c:v>
                </c:pt>
                <c:pt idx="4">
                  <c:v>21</c:v>
                </c:pt>
                <c:pt idx="5">
                  <c:v>17</c:v>
                </c:pt>
                <c:pt idx="6">
                  <c:v>12</c:v>
                </c:pt>
                <c:pt idx="7">
                  <c:v>10</c:v>
                </c:pt>
                <c:pt idx="8">
                  <c:v>8</c:v>
                </c:pt>
                <c:pt idx="9">
                  <c:v>8</c:v>
                </c:pt>
                <c:pt idx="10">
                  <c:v>7</c:v>
                </c:pt>
                <c:pt idx="11">
                  <c:v>7</c:v>
                </c:pt>
                <c:pt idx="12">
                  <c:v>6</c:v>
                </c:pt>
                <c:pt idx="13">
                  <c:v>6</c:v>
                </c:pt>
                <c:pt idx="14">
                  <c:v>5</c:v>
                </c:pt>
                <c:pt idx="15">
                  <c:v>5</c:v>
                </c:pt>
                <c:pt idx="16">
                  <c:v>4</c:v>
                </c:pt>
                <c:pt idx="17">
                  <c:v>4</c:v>
                </c:pt>
                <c:pt idx="18">
                  <c:v>4</c:v>
                </c:pt>
                <c:pt idx="19">
                  <c:v>4</c:v>
                </c:pt>
                <c:pt idx="20">
                  <c:v>4</c:v>
                </c:pt>
                <c:pt idx="21">
                  <c:v>4</c:v>
                </c:pt>
                <c:pt idx="22">
                  <c:v>3</c:v>
                </c:pt>
                <c:pt idx="23">
                  <c:v>3</c:v>
                </c:pt>
                <c:pt idx="24">
                  <c:v>3</c:v>
                </c:pt>
                <c:pt idx="25">
                  <c:v>3</c:v>
                </c:pt>
                <c:pt idx="26">
                  <c:v>3</c:v>
                </c:pt>
                <c:pt idx="27">
                  <c:v>3</c:v>
                </c:pt>
                <c:pt idx="28">
                  <c:v>3</c:v>
                </c:pt>
                <c:pt idx="29">
                  <c:v>3</c:v>
                </c:pt>
                <c:pt idx="30">
                  <c:v>3</c:v>
                </c:pt>
                <c:pt idx="31">
                  <c:v>3</c:v>
                </c:pt>
                <c:pt idx="32">
                  <c:v>2</c:v>
                </c:pt>
                <c:pt idx="33">
                  <c:v>2</c:v>
                </c:pt>
                <c:pt idx="34">
                  <c:v>2</c:v>
                </c:pt>
                <c:pt idx="35">
                  <c:v>2</c:v>
                </c:pt>
                <c:pt idx="36">
                  <c:v>2</c:v>
                </c:pt>
                <c:pt idx="37">
                  <c:v>2</c:v>
                </c:pt>
                <c:pt idx="38">
                  <c:v>1</c:v>
                </c:pt>
                <c:pt idx="39">
                  <c:v>1</c:v>
                </c:pt>
                <c:pt idx="40">
                  <c:v>1</c:v>
                </c:pt>
                <c:pt idx="41">
                  <c:v>1</c:v>
                </c:pt>
                <c:pt idx="42">
                  <c:v>1</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numCache>
            </c:numRef>
          </c:val>
          <c:smooth val="0"/>
          <c:extLst>
            <c:ext xmlns:c16="http://schemas.microsoft.com/office/drawing/2014/chart" uri="{C3380CC4-5D6E-409C-BE32-E72D297353CC}">
              <c16:uniqueId val="{00000000-ACA1-4370-9A61-D2CEDD81CC53}"/>
            </c:ext>
          </c:extLst>
        </c:ser>
        <c:dLbls>
          <c:showLegendKey val="0"/>
          <c:showVal val="0"/>
          <c:showCatName val="0"/>
          <c:showSerName val="0"/>
          <c:showPercent val="0"/>
          <c:showBubbleSize val="0"/>
        </c:dLbls>
        <c:marker val="1"/>
        <c:smooth val="0"/>
        <c:axId val="1967601288"/>
        <c:axId val="-1300318584"/>
      </c:lineChart>
      <c:catAx>
        <c:axId val="1967601288"/>
        <c:scaling>
          <c:orientation val="minMax"/>
        </c:scaling>
        <c:delete val="0"/>
        <c:axPos val="b"/>
        <c:majorTickMark val="out"/>
        <c:minorTickMark val="none"/>
        <c:tickLblPos val="nextTo"/>
        <c:crossAx val="-1300318584"/>
        <c:crosses val="autoZero"/>
        <c:auto val="1"/>
        <c:lblAlgn val="ctr"/>
        <c:lblOffset val="100"/>
        <c:noMultiLvlLbl val="0"/>
      </c:catAx>
      <c:valAx>
        <c:axId val="-1300318584"/>
        <c:scaling>
          <c:orientation val="minMax"/>
        </c:scaling>
        <c:delete val="0"/>
        <c:axPos val="l"/>
        <c:majorGridlines/>
        <c:numFmt formatCode="General" sourceLinked="1"/>
        <c:majorTickMark val="out"/>
        <c:minorTickMark val="none"/>
        <c:tickLblPos val="nextTo"/>
        <c:crossAx val="1967601288"/>
        <c:crosses val="autoZero"/>
        <c:crossBetween val="between"/>
      </c:valAx>
    </c:plotArea>
    <c:legend>
      <c:legendPos val="r"/>
      <c:overlay val="0"/>
    </c:legend>
    <c:plotVisOnly val="1"/>
    <c:dispBlanksAs val="gap"/>
    <c:showDLblsOverMax val="0"/>
  </c:chart>
  <c:spPr>
    <a:solidFill>
      <a:srgbClr val="FFFFFF"/>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trendline>
            <c:trendlineType val="power"/>
            <c:dispRSqr val="0"/>
            <c:dispEq val="1"/>
            <c:trendlineLbl>
              <c:layout>
                <c:manualLayout>
                  <c:x val="9.2191819772528397E-2"/>
                  <c:y val="-0.33480424321959801"/>
                </c:manualLayout>
              </c:layout>
              <c:numFmt formatCode="General" sourceLinked="0"/>
              <c:txPr>
                <a:bodyPr/>
                <a:lstStyle/>
                <a:p>
                  <a:pPr>
                    <a:defRPr sz="2000"/>
                  </a:pPr>
                  <a:endParaRPr lang="zh-CN"/>
                </a:p>
              </c:txPr>
            </c:trendlineLbl>
          </c:trendline>
          <c:yVal>
            <c:numRef>
              <c:f>Sheet1!$B$1:$B$45</c:f>
              <c:numCache>
                <c:formatCode>General</c:formatCode>
                <c:ptCount val="45"/>
                <c:pt idx="0">
                  <c:v>78</c:v>
                </c:pt>
                <c:pt idx="1">
                  <c:v>69</c:v>
                </c:pt>
                <c:pt idx="2">
                  <c:v>38</c:v>
                </c:pt>
                <c:pt idx="3">
                  <c:v>31</c:v>
                </c:pt>
                <c:pt idx="4">
                  <c:v>21</c:v>
                </c:pt>
                <c:pt idx="5">
                  <c:v>17</c:v>
                </c:pt>
                <c:pt idx="6">
                  <c:v>12</c:v>
                </c:pt>
                <c:pt idx="7">
                  <c:v>10</c:v>
                </c:pt>
                <c:pt idx="8">
                  <c:v>8</c:v>
                </c:pt>
                <c:pt idx="9">
                  <c:v>8</c:v>
                </c:pt>
                <c:pt idx="10">
                  <c:v>7</c:v>
                </c:pt>
                <c:pt idx="11">
                  <c:v>7</c:v>
                </c:pt>
                <c:pt idx="12">
                  <c:v>6</c:v>
                </c:pt>
                <c:pt idx="13">
                  <c:v>6</c:v>
                </c:pt>
                <c:pt idx="14">
                  <c:v>5</c:v>
                </c:pt>
                <c:pt idx="15">
                  <c:v>5</c:v>
                </c:pt>
                <c:pt idx="16">
                  <c:v>4</c:v>
                </c:pt>
                <c:pt idx="17">
                  <c:v>4</c:v>
                </c:pt>
                <c:pt idx="18">
                  <c:v>4</c:v>
                </c:pt>
                <c:pt idx="19">
                  <c:v>4</c:v>
                </c:pt>
                <c:pt idx="20">
                  <c:v>4</c:v>
                </c:pt>
                <c:pt idx="21">
                  <c:v>4</c:v>
                </c:pt>
                <c:pt idx="22">
                  <c:v>3</c:v>
                </c:pt>
                <c:pt idx="23">
                  <c:v>3</c:v>
                </c:pt>
                <c:pt idx="24">
                  <c:v>3</c:v>
                </c:pt>
                <c:pt idx="25">
                  <c:v>3</c:v>
                </c:pt>
                <c:pt idx="26">
                  <c:v>3</c:v>
                </c:pt>
                <c:pt idx="27">
                  <c:v>3</c:v>
                </c:pt>
                <c:pt idx="28">
                  <c:v>3</c:v>
                </c:pt>
                <c:pt idx="29">
                  <c:v>3</c:v>
                </c:pt>
                <c:pt idx="30">
                  <c:v>3</c:v>
                </c:pt>
                <c:pt idx="31">
                  <c:v>3</c:v>
                </c:pt>
                <c:pt idx="32">
                  <c:v>2</c:v>
                </c:pt>
                <c:pt idx="33">
                  <c:v>2</c:v>
                </c:pt>
                <c:pt idx="34">
                  <c:v>2</c:v>
                </c:pt>
                <c:pt idx="35">
                  <c:v>2</c:v>
                </c:pt>
                <c:pt idx="36">
                  <c:v>2</c:v>
                </c:pt>
                <c:pt idx="37">
                  <c:v>2</c:v>
                </c:pt>
                <c:pt idx="38">
                  <c:v>1</c:v>
                </c:pt>
                <c:pt idx="39">
                  <c:v>1</c:v>
                </c:pt>
                <c:pt idx="40">
                  <c:v>1</c:v>
                </c:pt>
                <c:pt idx="41">
                  <c:v>1</c:v>
                </c:pt>
                <c:pt idx="42">
                  <c:v>1</c:v>
                </c:pt>
                <c:pt idx="43">
                  <c:v>1</c:v>
                </c:pt>
                <c:pt idx="44">
                  <c:v>1</c:v>
                </c:pt>
              </c:numCache>
            </c:numRef>
          </c:yVal>
          <c:smooth val="0"/>
          <c:extLst>
            <c:ext xmlns:c16="http://schemas.microsoft.com/office/drawing/2014/chart" uri="{C3380CC4-5D6E-409C-BE32-E72D297353CC}">
              <c16:uniqueId val="{00000001-E877-4E09-A34D-9B24C54F8ECE}"/>
            </c:ext>
          </c:extLst>
        </c:ser>
        <c:dLbls>
          <c:showLegendKey val="0"/>
          <c:showVal val="0"/>
          <c:showCatName val="0"/>
          <c:showSerName val="0"/>
          <c:showPercent val="0"/>
          <c:showBubbleSize val="0"/>
        </c:dLbls>
        <c:axId val="1808743608"/>
        <c:axId val="1832780264"/>
      </c:scatterChart>
      <c:valAx>
        <c:axId val="1808743608"/>
        <c:scaling>
          <c:logBase val="10"/>
          <c:orientation val="minMax"/>
        </c:scaling>
        <c:delete val="0"/>
        <c:axPos val="b"/>
        <c:majorTickMark val="out"/>
        <c:minorTickMark val="none"/>
        <c:tickLblPos val="nextTo"/>
        <c:crossAx val="1832780264"/>
        <c:crosses val="autoZero"/>
        <c:crossBetween val="midCat"/>
      </c:valAx>
      <c:valAx>
        <c:axId val="1832780264"/>
        <c:scaling>
          <c:logBase val="10"/>
          <c:orientation val="minMax"/>
        </c:scaling>
        <c:delete val="0"/>
        <c:axPos val="l"/>
        <c:majorGridlines/>
        <c:numFmt formatCode="General" sourceLinked="1"/>
        <c:majorTickMark val="out"/>
        <c:minorTickMark val="none"/>
        <c:tickLblPos val="nextTo"/>
        <c:crossAx val="1808743608"/>
        <c:crosses val="autoZero"/>
        <c:crossBetween val="midCat"/>
      </c:valAx>
    </c:plotArea>
    <c:legend>
      <c:legendPos val="r"/>
      <c:overlay val="0"/>
    </c:legend>
    <c:plotVisOnly val="1"/>
    <c:dispBlanksAs val="gap"/>
    <c:showDLblsOverMax val="0"/>
  </c:chart>
  <c:spPr>
    <a:solidFill>
      <a:schemeClr val="bg1"/>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val>
            <c:numRef>
              <c:f>Sheet1!$C$1:$C$500</c:f>
              <c:numCache>
                <c:formatCode>General</c:formatCode>
                <c:ptCount val="500"/>
                <c:pt idx="0">
                  <c:v>196904221</c:v>
                </c:pt>
                <c:pt idx="1">
                  <c:v>172088519</c:v>
                </c:pt>
                <c:pt idx="2">
                  <c:v>152880849</c:v>
                </c:pt>
                <c:pt idx="3">
                  <c:v>54500200</c:v>
                </c:pt>
                <c:pt idx="4">
                  <c:v>51901596</c:v>
                </c:pt>
                <c:pt idx="5">
                  <c:v>47366265</c:v>
                </c:pt>
                <c:pt idx="6">
                  <c:v>47015879</c:v>
                </c:pt>
                <c:pt idx="7">
                  <c:v>45408700</c:v>
                </c:pt>
                <c:pt idx="8">
                  <c:v>43752296</c:v>
                </c:pt>
                <c:pt idx="9">
                  <c:v>40794200</c:v>
                </c:pt>
                <c:pt idx="10">
                  <c:v>40024770</c:v>
                </c:pt>
                <c:pt idx="11">
                  <c:v>37041753</c:v>
                </c:pt>
                <c:pt idx="12">
                  <c:v>36883383</c:v>
                </c:pt>
                <c:pt idx="13">
                  <c:v>36857369</c:v>
                </c:pt>
                <c:pt idx="14">
                  <c:v>36727716</c:v>
                </c:pt>
                <c:pt idx="15">
                  <c:v>35476183</c:v>
                </c:pt>
                <c:pt idx="16">
                  <c:v>33532680</c:v>
                </c:pt>
                <c:pt idx="17">
                  <c:v>29401552</c:v>
                </c:pt>
                <c:pt idx="18">
                  <c:v>27357150</c:v>
                </c:pt>
                <c:pt idx="19">
                  <c:v>27298409</c:v>
                </c:pt>
                <c:pt idx="20">
                  <c:v>26389387</c:v>
                </c:pt>
                <c:pt idx="21">
                  <c:v>26040613</c:v>
                </c:pt>
                <c:pt idx="22">
                  <c:v>25720490</c:v>
                </c:pt>
                <c:pt idx="23">
                  <c:v>25421754</c:v>
                </c:pt>
                <c:pt idx="24">
                  <c:v>24431400</c:v>
                </c:pt>
                <c:pt idx="25">
                  <c:v>24118198</c:v>
                </c:pt>
                <c:pt idx="26">
                  <c:v>22799419</c:v>
                </c:pt>
                <c:pt idx="27">
                  <c:v>22709711</c:v>
                </c:pt>
                <c:pt idx="28">
                  <c:v>21963390</c:v>
                </c:pt>
                <c:pt idx="29">
                  <c:v>21713056</c:v>
                </c:pt>
                <c:pt idx="30">
                  <c:v>20988800</c:v>
                </c:pt>
                <c:pt idx="31">
                  <c:v>19753446</c:v>
                </c:pt>
                <c:pt idx="32">
                  <c:v>19644457</c:v>
                </c:pt>
                <c:pt idx="33">
                  <c:v>19553413</c:v>
                </c:pt>
                <c:pt idx="34">
                  <c:v>19543309</c:v>
                </c:pt>
                <c:pt idx="35">
                  <c:v>19069111</c:v>
                </c:pt>
                <c:pt idx="36">
                  <c:v>19017095</c:v>
                </c:pt>
                <c:pt idx="37">
                  <c:v>18805269</c:v>
                </c:pt>
                <c:pt idx="38">
                  <c:v>18507600</c:v>
                </c:pt>
                <c:pt idx="39">
                  <c:v>18456624</c:v>
                </c:pt>
                <c:pt idx="40">
                  <c:v>17917250</c:v>
                </c:pt>
                <c:pt idx="41">
                  <c:v>17862398</c:v>
                </c:pt>
                <c:pt idx="42">
                  <c:v>17681154</c:v>
                </c:pt>
                <c:pt idx="43">
                  <c:v>17542649</c:v>
                </c:pt>
                <c:pt idx="44">
                  <c:v>16415080</c:v>
                </c:pt>
                <c:pt idx="45">
                  <c:v>16374112</c:v>
                </c:pt>
                <c:pt idx="46">
                  <c:v>16242588</c:v>
                </c:pt>
                <c:pt idx="47">
                  <c:v>16224204</c:v>
                </c:pt>
                <c:pt idx="48">
                  <c:v>16084475</c:v>
                </c:pt>
                <c:pt idx="49">
                  <c:v>15769729</c:v>
                </c:pt>
                <c:pt idx="50">
                  <c:v>15622292</c:v>
                </c:pt>
                <c:pt idx="51">
                  <c:v>15490000</c:v>
                </c:pt>
                <c:pt idx="52">
                  <c:v>15319125</c:v>
                </c:pt>
                <c:pt idx="53">
                  <c:v>15318726</c:v>
                </c:pt>
                <c:pt idx="54">
                  <c:v>15221844</c:v>
                </c:pt>
                <c:pt idx="55">
                  <c:v>15157209</c:v>
                </c:pt>
                <c:pt idx="56">
                  <c:v>14862736</c:v>
                </c:pt>
                <c:pt idx="57">
                  <c:v>14699085</c:v>
                </c:pt>
                <c:pt idx="58">
                  <c:v>14669743</c:v>
                </c:pt>
                <c:pt idx="59">
                  <c:v>14385863</c:v>
                </c:pt>
                <c:pt idx="60">
                  <c:v>14252440</c:v>
                </c:pt>
                <c:pt idx="61">
                  <c:v>14166200</c:v>
                </c:pt>
                <c:pt idx="62">
                  <c:v>14053629</c:v>
                </c:pt>
                <c:pt idx="63">
                  <c:v>14022404</c:v>
                </c:pt>
                <c:pt idx="64">
                  <c:v>13539303</c:v>
                </c:pt>
                <c:pt idx="65">
                  <c:v>13535530</c:v>
                </c:pt>
                <c:pt idx="66">
                  <c:v>13015252</c:v>
                </c:pt>
                <c:pt idx="67">
                  <c:v>12704010</c:v>
                </c:pt>
                <c:pt idx="68">
                  <c:v>11845598</c:v>
                </c:pt>
                <c:pt idx="69">
                  <c:v>11671971</c:v>
                </c:pt>
                <c:pt idx="70">
                  <c:v>11654838</c:v>
                </c:pt>
                <c:pt idx="71">
                  <c:v>11588080</c:v>
                </c:pt>
                <c:pt idx="72">
                  <c:v>10976027</c:v>
                </c:pt>
                <c:pt idx="73">
                  <c:v>10662320</c:v>
                </c:pt>
                <c:pt idx="74">
                  <c:v>10598960</c:v>
                </c:pt>
                <c:pt idx="75">
                  <c:v>10572891</c:v>
                </c:pt>
                <c:pt idx="76">
                  <c:v>10417152</c:v>
                </c:pt>
                <c:pt idx="77">
                  <c:v>10207104</c:v>
                </c:pt>
                <c:pt idx="78">
                  <c:v>10160000</c:v>
                </c:pt>
                <c:pt idx="79">
                  <c:v>10148156</c:v>
                </c:pt>
                <c:pt idx="80">
                  <c:v>9942011</c:v>
                </c:pt>
                <c:pt idx="81">
                  <c:v>9852214</c:v>
                </c:pt>
                <c:pt idx="82">
                  <c:v>9693017</c:v>
                </c:pt>
                <c:pt idx="83">
                  <c:v>9665895</c:v>
                </c:pt>
                <c:pt idx="84">
                  <c:v>9601682</c:v>
                </c:pt>
                <c:pt idx="85">
                  <c:v>9480707</c:v>
                </c:pt>
                <c:pt idx="86">
                  <c:v>9478176</c:v>
                </c:pt>
                <c:pt idx="87">
                  <c:v>9465135</c:v>
                </c:pt>
                <c:pt idx="88">
                  <c:v>9383848</c:v>
                </c:pt>
                <c:pt idx="89">
                  <c:v>9364308</c:v>
                </c:pt>
                <c:pt idx="90">
                  <c:v>9326836</c:v>
                </c:pt>
                <c:pt idx="91">
                  <c:v>9233633</c:v>
                </c:pt>
                <c:pt idx="92">
                  <c:v>9113760</c:v>
                </c:pt>
                <c:pt idx="93">
                  <c:v>9043872</c:v>
                </c:pt>
                <c:pt idx="94">
                  <c:v>8817424</c:v>
                </c:pt>
                <c:pt idx="95">
                  <c:v>8634538</c:v>
                </c:pt>
                <c:pt idx="96">
                  <c:v>8615769</c:v>
                </c:pt>
                <c:pt idx="97">
                  <c:v>8585000</c:v>
                </c:pt>
                <c:pt idx="98">
                  <c:v>8515615</c:v>
                </c:pt>
                <c:pt idx="99">
                  <c:v>8500830</c:v>
                </c:pt>
                <c:pt idx="100">
                  <c:v>8300015</c:v>
                </c:pt>
                <c:pt idx="101">
                  <c:v>8248441</c:v>
                </c:pt>
                <c:pt idx="102">
                  <c:v>8119180</c:v>
                </c:pt>
                <c:pt idx="103">
                  <c:v>8035667</c:v>
                </c:pt>
                <c:pt idx="104">
                  <c:v>8010875</c:v>
                </c:pt>
                <c:pt idx="105">
                  <c:v>7824707</c:v>
                </c:pt>
                <c:pt idx="106">
                  <c:v>7744119</c:v>
                </c:pt>
                <c:pt idx="107">
                  <c:v>7555878</c:v>
                </c:pt>
                <c:pt idx="108">
                  <c:v>7282682</c:v>
                </c:pt>
                <c:pt idx="109">
                  <c:v>7137700</c:v>
                </c:pt>
                <c:pt idx="110">
                  <c:v>7130832</c:v>
                </c:pt>
                <c:pt idx="111">
                  <c:v>7026387</c:v>
                </c:pt>
                <c:pt idx="112">
                  <c:v>6902791</c:v>
                </c:pt>
                <c:pt idx="113">
                  <c:v>6854486</c:v>
                </c:pt>
                <c:pt idx="114">
                  <c:v>6827951</c:v>
                </c:pt>
                <c:pt idx="115">
                  <c:v>6805958</c:v>
                </c:pt>
                <c:pt idx="116">
                  <c:v>6793178</c:v>
                </c:pt>
                <c:pt idx="117">
                  <c:v>6781763</c:v>
                </c:pt>
                <c:pt idx="118">
                  <c:v>6770462</c:v>
                </c:pt>
                <c:pt idx="119">
                  <c:v>6680286</c:v>
                </c:pt>
                <c:pt idx="120">
                  <c:v>6654485</c:v>
                </c:pt>
                <c:pt idx="121">
                  <c:v>6613800</c:v>
                </c:pt>
                <c:pt idx="122">
                  <c:v>6602645</c:v>
                </c:pt>
                <c:pt idx="123">
                  <c:v>6578713</c:v>
                </c:pt>
                <c:pt idx="124">
                  <c:v>6482579</c:v>
                </c:pt>
                <c:pt idx="125">
                  <c:v>6481092</c:v>
                </c:pt>
                <c:pt idx="126">
                  <c:v>6475589</c:v>
                </c:pt>
                <c:pt idx="127">
                  <c:v>6475546</c:v>
                </c:pt>
                <c:pt idx="128">
                  <c:v>6466806</c:v>
                </c:pt>
                <c:pt idx="129">
                  <c:v>6436295</c:v>
                </c:pt>
                <c:pt idx="130">
                  <c:v>6374092</c:v>
                </c:pt>
                <c:pt idx="131">
                  <c:v>6325981</c:v>
                </c:pt>
                <c:pt idx="132">
                  <c:v>6232144</c:v>
                </c:pt>
                <c:pt idx="133">
                  <c:v>6143153</c:v>
                </c:pt>
                <c:pt idx="134">
                  <c:v>6098646</c:v>
                </c:pt>
                <c:pt idx="135">
                  <c:v>6098492</c:v>
                </c:pt>
                <c:pt idx="136">
                  <c:v>6080724</c:v>
                </c:pt>
                <c:pt idx="137">
                  <c:v>6035959</c:v>
                </c:pt>
                <c:pt idx="138">
                  <c:v>6032548</c:v>
                </c:pt>
                <c:pt idx="139">
                  <c:v>5888856</c:v>
                </c:pt>
                <c:pt idx="140">
                  <c:v>5859688</c:v>
                </c:pt>
                <c:pt idx="141">
                  <c:v>5857077</c:v>
                </c:pt>
                <c:pt idx="142">
                  <c:v>5831123</c:v>
                </c:pt>
                <c:pt idx="143">
                  <c:v>5694581</c:v>
                </c:pt>
                <c:pt idx="144">
                  <c:v>5595767</c:v>
                </c:pt>
                <c:pt idx="145">
                  <c:v>5579451</c:v>
                </c:pt>
                <c:pt idx="146">
                  <c:v>5499012</c:v>
                </c:pt>
                <c:pt idx="147">
                  <c:v>5487355</c:v>
                </c:pt>
                <c:pt idx="148">
                  <c:v>5476800</c:v>
                </c:pt>
                <c:pt idx="149">
                  <c:v>5420000</c:v>
                </c:pt>
                <c:pt idx="150">
                  <c:v>5389400</c:v>
                </c:pt>
                <c:pt idx="151">
                  <c:v>5377439</c:v>
                </c:pt>
                <c:pt idx="152">
                  <c:v>5258400</c:v>
                </c:pt>
                <c:pt idx="153">
                  <c:v>5214299</c:v>
                </c:pt>
                <c:pt idx="154">
                  <c:v>5212909</c:v>
                </c:pt>
                <c:pt idx="155">
                  <c:v>5183357</c:v>
                </c:pt>
                <c:pt idx="156">
                  <c:v>5176832</c:v>
                </c:pt>
                <c:pt idx="157">
                  <c:v>5156645</c:v>
                </c:pt>
                <c:pt idx="158">
                  <c:v>5150679</c:v>
                </c:pt>
                <c:pt idx="159">
                  <c:v>5126817</c:v>
                </c:pt>
                <c:pt idx="160">
                  <c:v>5125876</c:v>
                </c:pt>
                <c:pt idx="161">
                  <c:v>5122864</c:v>
                </c:pt>
                <c:pt idx="162">
                  <c:v>5120064</c:v>
                </c:pt>
                <c:pt idx="163">
                  <c:v>5085768</c:v>
                </c:pt>
                <c:pt idx="164">
                  <c:v>5068613</c:v>
                </c:pt>
                <c:pt idx="165">
                  <c:v>5066989</c:v>
                </c:pt>
                <c:pt idx="166">
                  <c:v>5020000</c:v>
                </c:pt>
                <c:pt idx="167">
                  <c:v>5016965</c:v>
                </c:pt>
                <c:pt idx="168">
                  <c:v>5010701</c:v>
                </c:pt>
                <c:pt idx="169">
                  <c:v>5000300</c:v>
                </c:pt>
                <c:pt idx="170">
                  <c:v>4985585</c:v>
                </c:pt>
                <c:pt idx="171">
                  <c:v>4837930</c:v>
                </c:pt>
                <c:pt idx="172">
                  <c:v>4818250</c:v>
                </c:pt>
                <c:pt idx="173">
                  <c:v>4809649</c:v>
                </c:pt>
                <c:pt idx="174">
                  <c:v>4797643</c:v>
                </c:pt>
                <c:pt idx="175">
                  <c:v>4774013</c:v>
                </c:pt>
                <c:pt idx="176">
                  <c:v>4702046</c:v>
                </c:pt>
                <c:pt idx="177">
                  <c:v>4674979</c:v>
                </c:pt>
                <c:pt idx="178">
                  <c:v>4668535</c:v>
                </c:pt>
                <c:pt idx="179">
                  <c:v>4622904</c:v>
                </c:pt>
                <c:pt idx="180">
                  <c:v>4592139</c:v>
                </c:pt>
                <c:pt idx="181">
                  <c:v>4580663</c:v>
                </c:pt>
                <c:pt idx="182">
                  <c:v>4580140</c:v>
                </c:pt>
                <c:pt idx="183">
                  <c:v>4569219</c:v>
                </c:pt>
                <c:pt idx="184">
                  <c:v>4559695</c:v>
                </c:pt>
                <c:pt idx="185">
                  <c:v>4547986</c:v>
                </c:pt>
                <c:pt idx="186">
                  <c:v>4505925</c:v>
                </c:pt>
                <c:pt idx="187">
                  <c:v>4454545</c:v>
                </c:pt>
                <c:pt idx="188">
                  <c:v>4412783</c:v>
                </c:pt>
                <c:pt idx="189">
                  <c:v>4379994</c:v>
                </c:pt>
                <c:pt idx="190">
                  <c:v>4376256</c:v>
                </c:pt>
                <c:pt idx="191">
                  <c:v>4372115</c:v>
                </c:pt>
                <c:pt idx="192">
                  <c:v>4345591</c:v>
                </c:pt>
                <c:pt idx="193">
                  <c:v>4339652</c:v>
                </c:pt>
                <c:pt idx="194">
                  <c:v>4329266</c:v>
                </c:pt>
                <c:pt idx="195">
                  <c:v>4321296</c:v>
                </c:pt>
                <c:pt idx="196">
                  <c:v>4299980</c:v>
                </c:pt>
                <c:pt idx="197">
                  <c:v>4294715</c:v>
                </c:pt>
                <c:pt idx="198">
                  <c:v>4201380</c:v>
                </c:pt>
                <c:pt idx="199">
                  <c:v>4122641</c:v>
                </c:pt>
                <c:pt idx="200">
                  <c:v>4108935</c:v>
                </c:pt>
                <c:pt idx="201">
                  <c:v>4062147</c:v>
                </c:pt>
                <c:pt idx="202">
                  <c:v>4060000</c:v>
                </c:pt>
                <c:pt idx="203">
                  <c:v>4029684</c:v>
                </c:pt>
                <c:pt idx="204">
                  <c:v>3980819</c:v>
                </c:pt>
                <c:pt idx="205">
                  <c:v>3951373</c:v>
                </c:pt>
                <c:pt idx="206">
                  <c:v>3933412</c:v>
                </c:pt>
                <c:pt idx="207">
                  <c:v>3866655</c:v>
                </c:pt>
                <c:pt idx="208">
                  <c:v>3808011</c:v>
                </c:pt>
                <c:pt idx="209">
                  <c:v>3775850</c:v>
                </c:pt>
                <c:pt idx="210">
                  <c:v>3766624</c:v>
                </c:pt>
                <c:pt idx="211">
                  <c:v>3750456</c:v>
                </c:pt>
                <c:pt idx="212">
                  <c:v>3741107</c:v>
                </c:pt>
                <c:pt idx="213">
                  <c:v>3722894</c:v>
                </c:pt>
                <c:pt idx="214">
                  <c:v>3704602</c:v>
                </c:pt>
                <c:pt idx="215">
                  <c:v>3704335</c:v>
                </c:pt>
                <c:pt idx="216">
                  <c:v>3702662</c:v>
                </c:pt>
                <c:pt idx="217">
                  <c:v>3699916</c:v>
                </c:pt>
                <c:pt idx="218">
                  <c:v>3690620</c:v>
                </c:pt>
                <c:pt idx="219">
                  <c:v>3634705</c:v>
                </c:pt>
                <c:pt idx="220">
                  <c:v>3607627</c:v>
                </c:pt>
                <c:pt idx="221">
                  <c:v>3582315</c:v>
                </c:pt>
                <c:pt idx="222">
                  <c:v>3570378</c:v>
                </c:pt>
                <c:pt idx="223">
                  <c:v>3563681</c:v>
                </c:pt>
                <c:pt idx="224">
                  <c:v>3542970</c:v>
                </c:pt>
                <c:pt idx="225">
                  <c:v>3537921</c:v>
                </c:pt>
                <c:pt idx="226">
                  <c:v>3525971</c:v>
                </c:pt>
                <c:pt idx="227">
                  <c:v>3511668</c:v>
                </c:pt>
                <c:pt idx="228">
                  <c:v>3493835</c:v>
                </c:pt>
                <c:pt idx="229">
                  <c:v>3491306</c:v>
                </c:pt>
                <c:pt idx="230">
                  <c:v>3485576</c:v>
                </c:pt>
                <c:pt idx="231">
                  <c:v>3471074</c:v>
                </c:pt>
                <c:pt idx="232">
                  <c:v>3442354</c:v>
                </c:pt>
                <c:pt idx="233">
                  <c:v>3438118</c:v>
                </c:pt>
                <c:pt idx="234">
                  <c:v>3423996</c:v>
                </c:pt>
                <c:pt idx="235">
                  <c:v>3408515</c:v>
                </c:pt>
                <c:pt idx="236">
                  <c:v>3348136</c:v>
                </c:pt>
                <c:pt idx="237">
                  <c:v>3308711</c:v>
                </c:pt>
                <c:pt idx="238">
                  <c:v>3264918</c:v>
                </c:pt>
                <c:pt idx="239">
                  <c:v>3258320</c:v>
                </c:pt>
                <c:pt idx="240">
                  <c:v>3250480</c:v>
                </c:pt>
                <c:pt idx="241">
                  <c:v>3225505</c:v>
                </c:pt>
                <c:pt idx="242">
                  <c:v>3223792</c:v>
                </c:pt>
                <c:pt idx="243">
                  <c:v>3215632</c:v>
                </c:pt>
                <c:pt idx="244">
                  <c:v>3200626</c:v>
                </c:pt>
                <c:pt idx="245">
                  <c:v>3177616</c:v>
                </c:pt>
                <c:pt idx="246">
                  <c:v>3169904</c:v>
                </c:pt>
                <c:pt idx="247">
                  <c:v>3161013</c:v>
                </c:pt>
                <c:pt idx="248">
                  <c:v>3149313</c:v>
                </c:pt>
                <c:pt idx="249">
                  <c:v>3137042</c:v>
                </c:pt>
                <c:pt idx="250">
                  <c:v>3118499</c:v>
                </c:pt>
                <c:pt idx="251">
                  <c:v>3101645</c:v>
                </c:pt>
                <c:pt idx="252">
                  <c:v>3087432</c:v>
                </c:pt>
                <c:pt idx="253">
                  <c:v>3075301</c:v>
                </c:pt>
                <c:pt idx="254">
                  <c:v>3073125</c:v>
                </c:pt>
                <c:pt idx="255">
                  <c:v>3071298</c:v>
                </c:pt>
                <c:pt idx="256">
                  <c:v>3063896</c:v>
                </c:pt>
                <c:pt idx="257">
                  <c:v>3053517</c:v>
                </c:pt>
                <c:pt idx="258">
                  <c:v>3036011</c:v>
                </c:pt>
                <c:pt idx="259">
                  <c:v>3026541</c:v>
                </c:pt>
                <c:pt idx="260">
                  <c:v>2966498</c:v>
                </c:pt>
                <c:pt idx="261">
                  <c:v>2952000</c:v>
                </c:pt>
                <c:pt idx="262">
                  <c:v>2923386</c:v>
                </c:pt>
                <c:pt idx="263">
                  <c:v>2897189</c:v>
                </c:pt>
                <c:pt idx="264">
                  <c:v>2867590</c:v>
                </c:pt>
                <c:pt idx="265">
                  <c:v>2866095</c:v>
                </c:pt>
                <c:pt idx="266">
                  <c:v>2856380</c:v>
                </c:pt>
                <c:pt idx="267">
                  <c:v>2853958</c:v>
                </c:pt>
                <c:pt idx="268">
                  <c:v>2838134</c:v>
                </c:pt>
                <c:pt idx="269">
                  <c:v>2818600</c:v>
                </c:pt>
                <c:pt idx="270">
                  <c:v>2773446</c:v>
                </c:pt>
                <c:pt idx="271">
                  <c:v>2752872</c:v>
                </c:pt>
                <c:pt idx="272">
                  <c:v>2752645</c:v>
                </c:pt>
                <c:pt idx="273">
                  <c:v>2745835</c:v>
                </c:pt>
                <c:pt idx="274">
                  <c:v>2734295</c:v>
                </c:pt>
                <c:pt idx="275">
                  <c:v>2719540</c:v>
                </c:pt>
                <c:pt idx="276">
                  <c:v>2714049</c:v>
                </c:pt>
                <c:pt idx="277">
                  <c:v>2713098</c:v>
                </c:pt>
                <c:pt idx="278">
                  <c:v>2682846</c:v>
                </c:pt>
                <c:pt idx="279">
                  <c:v>2672924</c:v>
                </c:pt>
                <c:pt idx="280">
                  <c:v>2671700</c:v>
                </c:pt>
                <c:pt idx="281">
                  <c:v>2660644</c:v>
                </c:pt>
                <c:pt idx="282">
                  <c:v>2623299</c:v>
                </c:pt>
                <c:pt idx="283">
                  <c:v>2621103</c:v>
                </c:pt>
                <c:pt idx="284">
                  <c:v>2619663</c:v>
                </c:pt>
                <c:pt idx="285">
                  <c:v>2604134</c:v>
                </c:pt>
                <c:pt idx="286">
                  <c:v>2604107</c:v>
                </c:pt>
                <c:pt idx="287">
                  <c:v>2602279</c:v>
                </c:pt>
                <c:pt idx="288">
                  <c:v>2598080</c:v>
                </c:pt>
                <c:pt idx="289">
                  <c:v>2580411</c:v>
                </c:pt>
                <c:pt idx="290">
                  <c:v>2576816</c:v>
                </c:pt>
                <c:pt idx="291">
                  <c:v>2568624</c:v>
                </c:pt>
                <c:pt idx="292">
                  <c:v>2546193</c:v>
                </c:pt>
                <c:pt idx="293">
                  <c:v>2536421</c:v>
                </c:pt>
                <c:pt idx="294">
                  <c:v>2536014</c:v>
                </c:pt>
                <c:pt idx="295">
                  <c:v>2534147</c:v>
                </c:pt>
                <c:pt idx="296">
                  <c:v>2519760</c:v>
                </c:pt>
                <c:pt idx="297">
                  <c:v>2501626</c:v>
                </c:pt>
                <c:pt idx="298">
                  <c:v>2501357</c:v>
                </c:pt>
                <c:pt idx="299">
                  <c:v>2490000</c:v>
                </c:pt>
                <c:pt idx="300">
                  <c:v>2488000</c:v>
                </c:pt>
                <c:pt idx="301">
                  <c:v>2485721</c:v>
                </c:pt>
                <c:pt idx="302">
                  <c:v>2483461</c:v>
                </c:pt>
                <c:pt idx="303">
                  <c:v>2452410</c:v>
                </c:pt>
                <c:pt idx="304">
                  <c:v>2451385</c:v>
                </c:pt>
                <c:pt idx="305">
                  <c:v>2447889</c:v>
                </c:pt>
                <c:pt idx="306">
                  <c:v>2446216</c:v>
                </c:pt>
                <c:pt idx="307">
                  <c:v>2428809</c:v>
                </c:pt>
                <c:pt idx="308">
                  <c:v>2421253</c:v>
                </c:pt>
                <c:pt idx="309">
                  <c:v>2415239</c:v>
                </c:pt>
                <c:pt idx="310">
                  <c:v>2412418</c:v>
                </c:pt>
                <c:pt idx="311">
                  <c:v>2405347</c:v>
                </c:pt>
                <c:pt idx="312">
                  <c:v>2402798</c:v>
                </c:pt>
                <c:pt idx="313">
                  <c:v>2400325</c:v>
                </c:pt>
                <c:pt idx="314">
                  <c:v>2393521</c:v>
                </c:pt>
                <c:pt idx="315">
                  <c:v>2368231</c:v>
                </c:pt>
                <c:pt idx="316">
                  <c:v>2363926</c:v>
                </c:pt>
                <c:pt idx="317">
                  <c:v>2346788</c:v>
                </c:pt>
                <c:pt idx="318">
                  <c:v>2337958</c:v>
                </c:pt>
                <c:pt idx="319">
                  <c:v>2337512</c:v>
                </c:pt>
                <c:pt idx="320">
                  <c:v>2333215</c:v>
                </c:pt>
                <c:pt idx="321">
                  <c:v>2330848</c:v>
                </c:pt>
                <c:pt idx="322">
                  <c:v>2329025</c:v>
                </c:pt>
                <c:pt idx="323">
                  <c:v>2324345</c:v>
                </c:pt>
                <c:pt idx="324">
                  <c:v>2324123</c:v>
                </c:pt>
                <c:pt idx="325">
                  <c:v>2322147</c:v>
                </c:pt>
                <c:pt idx="326">
                  <c:v>2312286</c:v>
                </c:pt>
                <c:pt idx="327">
                  <c:v>2301336</c:v>
                </c:pt>
                <c:pt idx="328">
                  <c:v>2266895</c:v>
                </c:pt>
                <c:pt idx="329">
                  <c:v>2258908</c:v>
                </c:pt>
                <c:pt idx="330">
                  <c:v>2249364</c:v>
                </c:pt>
                <c:pt idx="331">
                  <c:v>2236925</c:v>
                </c:pt>
                <c:pt idx="332">
                  <c:v>2228763</c:v>
                </c:pt>
                <c:pt idx="333">
                  <c:v>2221897</c:v>
                </c:pt>
                <c:pt idx="334">
                  <c:v>2220311</c:v>
                </c:pt>
                <c:pt idx="335">
                  <c:v>2220298</c:v>
                </c:pt>
                <c:pt idx="336">
                  <c:v>2207688</c:v>
                </c:pt>
                <c:pt idx="337">
                  <c:v>2198712</c:v>
                </c:pt>
                <c:pt idx="338">
                  <c:v>2196755</c:v>
                </c:pt>
                <c:pt idx="339">
                  <c:v>2196582</c:v>
                </c:pt>
                <c:pt idx="340">
                  <c:v>2196542</c:v>
                </c:pt>
                <c:pt idx="341">
                  <c:v>2193973</c:v>
                </c:pt>
                <c:pt idx="342">
                  <c:v>2190828</c:v>
                </c:pt>
                <c:pt idx="343">
                  <c:v>2187347</c:v>
                </c:pt>
                <c:pt idx="344">
                  <c:v>2180001</c:v>
                </c:pt>
                <c:pt idx="345">
                  <c:v>2175477</c:v>
                </c:pt>
                <c:pt idx="346">
                  <c:v>2175187</c:v>
                </c:pt>
                <c:pt idx="347">
                  <c:v>2129624</c:v>
                </c:pt>
                <c:pt idx="348">
                  <c:v>2125177</c:v>
                </c:pt>
                <c:pt idx="349">
                  <c:v>2121081</c:v>
                </c:pt>
                <c:pt idx="350">
                  <c:v>2118738</c:v>
                </c:pt>
                <c:pt idx="351">
                  <c:v>2109802</c:v>
                </c:pt>
                <c:pt idx="352">
                  <c:v>2105643</c:v>
                </c:pt>
                <c:pt idx="353">
                  <c:v>2100000</c:v>
                </c:pt>
                <c:pt idx="354">
                  <c:v>2099222</c:v>
                </c:pt>
                <c:pt idx="355">
                  <c:v>2084451</c:v>
                </c:pt>
                <c:pt idx="356">
                  <c:v>2082155</c:v>
                </c:pt>
                <c:pt idx="357">
                  <c:v>2082031</c:v>
                </c:pt>
                <c:pt idx="358">
                  <c:v>2074708</c:v>
                </c:pt>
                <c:pt idx="359">
                  <c:v>2069831</c:v>
                </c:pt>
                <c:pt idx="360">
                  <c:v>2069467</c:v>
                </c:pt>
                <c:pt idx="361">
                  <c:v>2064319</c:v>
                </c:pt>
                <c:pt idx="362">
                  <c:v>2062864</c:v>
                </c:pt>
                <c:pt idx="363">
                  <c:v>2058000</c:v>
                </c:pt>
                <c:pt idx="364">
                  <c:v>2056793</c:v>
                </c:pt>
                <c:pt idx="365">
                  <c:v>2053899</c:v>
                </c:pt>
                <c:pt idx="366">
                  <c:v>2053783</c:v>
                </c:pt>
                <c:pt idx="367">
                  <c:v>2052019</c:v>
                </c:pt>
                <c:pt idx="368">
                  <c:v>2050435</c:v>
                </c:pt>
                <c:pt idx="369">
                  <c:v>2038253</c:v>
                </c:pt>
                <c:pt idx="370">
                  <c:v>2035269</c:v>
                </c:pt>
                <c:pt idx="371">
                  <c:v>2034806</c:v>
                </c:pt>
                <c:pt idx="372">
                  <c:v>2033958</c:v>
                </c:pt>
                <c:pt idx="373">
                  <c:v>2032412</c:v>
                </c:pt>
                <c:pt idx="374">
                  <c:v>2028705</c:v>
                </c:pt>
                <c:pt idx="375">
                  <c:v>2020289</c:v>
                </c:pt>
                <c:pt idx="376">
                  <c:v>2014886</c:v>
                </c:pt>
                <c:pt idx="377">
                  <c:v>2009407</c:v>
                </c:pt>
                <c:pt idx="378">
                  <c:v>2008777</c:v>
                </c:pt>
                <c:pt idx="379">
                  <c:v>2003138</c:v>
                </c:pt>
                <c:pt idx="380">
                  <c:v>1989783</c:v>
                </c:pt>
                <c:pt idx="381">
                  <c:v>1982564</c:v>
                </c:pt>
                <c:pt idx="382">
                  <c:v>1980039</c:v>
                </c:pt>
                <c:pt idx="383">
                  <c:v>1974421</c:v>
                </c:pt>
                <c:pt idx="384">
                  <c:v>1967419</c:v>
                </c:pt>
                <c:pt idx="385">
                  <c:v>1964603</c:v>
                </c:pt>
                <c:pt idx="386">
                  <c:v>1962774</c:v>
                </c:pt>
                <c:pt idx="387">
                  <c:v>1960379</c:v>
                </c:pt>
                <c:pt idx="388">
                  <c:v>1959250</c:v>
                </c:pt>
                <c:pt idx="389">
                  <c:v>1957180</c:v>
                </c:pt>
                <c:pt idx="390">
                  <c:v>1952596</c:v>
                </c:pt>
                <c:pt idx="391">
                  <c:v>1941494</c:v>
                </c:pt>
                <c:pt idx="392">
                  <c:v>1928819</c:v>
                </c:pt>
                <c:pt idx="393">
                  <c:v>1920049</c:v>
                </c:pt>
                <c:pt idx="394">
                  <c:v>1910545</c:v>
                </c:pt>
                <c:pt idx="395">
                  <c:v>1906885</c:v>
                </c:pt>
                <c:pt idx="396">
                  <c:v>1899157</c:v>
                </c:pt>
                <c:pt idx="397">
                  <c:v>1897284</c:v>
                </c:pt>
                <c:pt idx="398">
                  <c:v>1872435</c:v>
                </c:pt>
                <c:pt idx="399">
                  <c:v>1866196</c:v>
                </c:pt>
                <c:pt idx="400">
                  <c:v>1853812</c:v>
                </c:pt>
                <c:pt idx="401">
                  <c:v>1852903</c:v>
                </c:pt>
                <c:pt idx="402">
                  <c:v>1837328</c:v>
                </c:pt>
                <c:pt idx="403">
                  <c:v>1834723</c:v>
                </c:pt>
                <c:pt idx="404">
                  <c:v>1825751</c:v>
                </c:pt>
                <c:pt idx="405">
                  <c:v>1825268</c:v>
                </c:pt>
                <c:pt idx="406">
                  <c:v>1808503</c:v>
                </c:pt>
                <c:pt idx="407">
                  <c:v>1801715</c:v>
                </c:pt>
                <c:pt idx="408">
                  <c:v>1800000</c:v>
                </c:pt>
                <c:pt idx="409">
                  <c:v>1785615</c:v>
                </c:pt>
                <c:pt idx="410">
                  <c:v>1785275</c:v>
                </c:pt>
                <c:pt idx="411">
                  <c:v>1771204</c:v>
                </c:pt>
                <c:pt idx="412">
                  <c:v>1760489</c:v>
                </c:pt>
                <c:pt idx="413">
                  <c:v>1759550</c:v>
                </c:pt>
                <c:pt idx="414">
                  <c:v>1751557</c:v>
                </c:pt>
                <c:pt idx="415">
                  <c:v>1749998</c:v>
                </c:pt>
                <c:pt idx="416">
                  <c:v>1735829</c:v>
                </c:pt>
                <c:pt idx="417">
                  <c:v>1723390</c:v>
                </c:pt>
                <c:pt idx="418">
                  <c:v>1720446</c:v>
                </c:pt>
                <c:pt idx="419">
                  <c:v>1716680</c:v>
                </c:pt>
                <c:pt idx="420">
                  <c:v>1714195</c:v>
                </c:pt>
                <c:pt idx="421">
                  <c:v>1709406</c:v>
                </c:pt>
                <c:pt idx="422">
                  <c:v>1707230</c:v>
                </c:pt>
                <c:pt idx="423">
                  <c:v>1693208</c:v>
                </c:pt>
                <c:pt idx="424">
                  <c:v>1693036</c:v>
                </c:pt>
                <c:pt idx="425">
                  <c:v>1689406</c:v>
                </c:pt>
                <c:pt idx="426">
                  <c:v>1681632</c:v>
                </c:pt>
                <c:pt idx="427">
                  <c:v>1663644</c:v>
                </c:pt>
                <c:pt idx="428">
                  <c:v>1655967</c:v>
                </c:pt>
                <c:pt idx="429">
                  <c:v>1654831</c:v>
                </c:pt>
                <c:pt idx="430">
                  <c:v>1653285</c:v>
                </c:pt>
                <c:pt idx="431">
                  <c:v>1652418</c:v>
                </c:pt>
                <c:pt idx="432">
                  <c:v>1651463</c:v>
                </c:pt>
                <c:pt idx="433">
                  <c:v>1650754</c:v>
                </c:pt>
                <c:pt idx="434">
                  <c:v>1648284</c:v>
                </c:pt>
                <c:pt idx="435">
                  <c:v>1644184</c:v>
                </c:pt>
                <c:pt idx="436">
                  <c:v>1643841</c:v>
                </c:pt>
                <c:pt idx="437">
                  <c:v>1643166</c:v>
                </c:pt>
                <c:pt idx="438">
                  <c:v>1642154</c:v>
                </c:pt>
                <c:pt idx="439">
                  <c:v>1641979</c:v>
                </c:pt>
                <c:pt idx="440">
                  <c:v>1637597</c:v>
                </c:pt>
                <c:pt idx="441">
                  <c:v>1626122</c:v>
                </c:pt>
                <c:pt idx="442">
                  <c:v>1625919</c:v>
                </c:pt>
                <c:pt idx="443">
                  <c:v>1620772</c:v>
                </c:pt>
                <c:pt idx="444">
                  <c:v>1620560</c:v>
                </c:pt>
                <c:pt idx="445">
                  <c:v>1620000</c:v>
                </c:pt>
                <c:pt idx="446">
                  <c:v>1619223</c:v>
                </c:pt>
                <c:pt idx="447">
                  <c:v>1615860</c:v>
                </c:pt>
                <c:pt idx="448">
                  <c:v>1615030</c:v>
                </c:pt>
                <c:pt idx="449">
                  <c:v>1605513</c:v>
                </c:pt>
                <c:pt idx="450">
                  <c:v>1592328</c:v>
                </c:pt>
                <c:pt idx="451">
                  <c:v>1590499</c:v>
                </c:pt>
                <c:pt idx="452">
                  <c:v>1590462</c:v>
                </c:pt>
                <c:pt idx="453">
                  <c:v>1588152</c:v>
                </c:pt>
                <c:pt idx="454">
                  <c:v>1580011</c:v>
                </c:pt>
                <c:pt idx="455">
                  <c:v>1578594</c:v>
                </c:pt>
                <c:pt idx="456">
                  <c:v>1575338</c:v>
                </c:pt>
                <c:pt idx="457">
                  <c:v>1565900</c:v>
                </c:pt>
                <c:pt idx="458">
                  <c:v>1557374</c:v>
                </c:pt>
                <c:pt idx="459">
                  <c:v>1552235</c:v>
                </c:pt>
                <c:pt idx="460">
                  <c:v>1551021</c:v>
                </c:pt>
                <c:pt idx="461">
                  <c:v>1550241</c:v>
                </c:pt>
                <c:pt idx="462">
                  <c:v>1534629</c:v>
                </c:pt>
                <c:pt idx="463">
                  <c:v>1530145</c:v>
                </c:pt>
                <c:pt idx="464">
                  <c:v>1529410</c:v>
                </c:pt>
                <c:pt idx="465">
                  <c:v>1528110</c:v>
                </c:pt>
                <c:pt idx="466">
                  <c:v>1527488</c:v>
                </c:pt>
                <c:pt idx="467">
                  <c:v>1527046</c:v>
                </c:pt>
                <c:pt idx="468">
                  <c:v>1521231</c:v>
                </c:pt>
                <c:pt idx="469">
                  <c:v>1518836</c:v>
                </c:pt>
                <c:pt idx="470">
                  <c:v>1516718</c:v>
                </c:pt>
                <c:pt idx="471">
                  <c:v>1514162</c:v>
                </c:pt>
                <c:pt idx="472">
                  <c:v>1510600</c:v>
                </c:pt>
                <c:pt idx="473">
                  <c:v>1509312</c:v>
                </c:pt>
                <c:pt idx="474">
                  <c:v>1508721</c:v>
                </c:pt>
                <c:pt idx="475">
                  <c:v>1507067</c:v>
                </c:pt>
                <c:pt idx="476">
                  <c:v>1504480</c:v>
                </c:pt>
                <c:pt idx="477">
                  <c:v>1503658</c:v>
                </c:pt>
                <c:pt idx="478">
                  <c:v>1493466</c:v>
                </c:pt>
                <c:pt idx="479">
                  <c:v>1485079</c:v>
                </c:pt>
                <c:pt idx="480">
                  <c:v>1480177</c:v>
                </c:pt>
                <c:pt idx="481">
                  <c:v>1474151</c:v>
                </c:pt>
                <c:pt idx="482">
                  <c:v>1469641</c:v>
                </c:pt>
                <c:pt idx="483">
                  <c:v>1469260</c:v>
                </c:pt>
                <c:pt idx="484">
                  <c:v>1464587</c:v>
                </c:pt>
                <c:pt idx="485">
                  <c:v>1461790</c:v>
                </c:pt>
                <c:pt idx="486">
                  <c:v>1458460</c:v>
                </c:pt>
                <c:pt idx="487">
                  <c:v>1457968</c:v>
                </c:pt>
                <c:pt idx="488">
                  <c:v>1453368</c:v>
                </c:pt>
                <c:pt idx="489">
                  <c:v>1445683</c:v>
                </c:pt>
                <c:pt idx="490">
                  <c:v>1443121</c:v>
                </c:pt>
                <c:pt idx="491">
                  <c:v>1441961</c:v>
                </c:pt>
                <c:pt idx="492">
                  <c:v>1435268</c:v>
                </c:pt>
                <c:pt idx="493">
                  <c:v>1431090</c:v>
                </c:pt>
                <c:pt idx="494">
                  <c:v>1428656</c:v>
                </c:pt>
                <c:pt idx="495">
                  <c:v>1428348</c:v>
                </c:pt>
                <c:pt idx="496">
                  <c:v>1428080</c:v>
                </c:pt>
                <c:pt idx="497">
                  <c:v>1423337</c:v>
                </c:pt>
                <c:pt idx="498">
                  <c:v>1421638</c:v>
                </c:pt>
                <c:pt idx="499">
                  <c:v>1419873</c:v>
                </c:pt>
              </c:numCache>
            </c:numRef>
          </c:val>
          <c:smooth val="0"/>
          <c:extLst>
            <c:ext xmlns:c16="http://schemas.microsoft.com/office/drawing/2014/chart" uri="{C3380CC4-5D6E-409C-BE32-E72D297353CC}">
              <c16:uniqueId val="{00000000-BC2B-4CAD-9AE5-0362A551D942}"/>
            </c:ext>
          </c:extLst>
        </c:ser>
        <c:dLbls>
          <c:showLegendKey val="0"/>
          <c:showVal val="0"/>
          <c:showCatName val="0"/>
          <c:showSerName val="0"/>
          <c:showPercent val="0"/>
          <c:showBubbleSize val="0"/>
        </c:dLbls>
        <c:marker val="1"/>
        <c:smooth val="0"/>
        <c:axId val="1976337544"/>
        <c:axId val="2085845832"/>
      </c:lineChart>
      <c:catAx>
        <c:axId val="1976337544"/>
        <c:scaling>
          <c:orientation val="minMax"/>
        </c:scaling>
        <c:delete val="0"/>
        <c:axPos val="b"/>
        <c:majorTickMark val="out"/>
        <c:minorTickMark val="none"/>
        <c:tickLblPos val="nextTo"/>
        <c:crossAx val="2085845832"/>
        <c:crosses val="autoZero"/>
        <c:auto val="1"/>
        <c:lblAlgn val="ctr"/>
        <c:lblOffset val="100"/>
        <c:noMultiLvlLbl val="0"/>
      </c:catAx>
      <c:valAx>
        <c:axId val="2085845832"/>
        <c:scaling>
          <c:orientation val="minMax"/>
          <c:max val="200000000"/>
        </c:scaling>
        <c:delete val="0"/>
        <c:axPos val="l"/>
        <c:majorGridlines/>
        <c:numFmt formatCode="General" sourceLinked="1"/>
        <c:majorTickMark val="out"/>
        <c:minorTickMark val="none"/>
        <c:tickLblPos val="nextTo"/>
        <c:crossAx val="1976337544"/>
        <c:crosses val="autoZero"/>
        <c:crossBetween val="between"/>
      </c:valAx>
    </c:plotArea>
    <c:legend>
      <c:legendPos val="r"/>
      <c:overlay val="0"/>
    </c:legend>
    <c:plotVisOnly val="1"/>
    <c:dispBlanksAs val="gap"/>
    <c:showDLblsOverMax val="0"/>
  </c:chart>
  <c:spPr>
    <a:solidFill>
      <a:srgbClr val="FFFFFF"/>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trendline>
            <c:spPr>
              <a:ln w="38100">
                <a:solidFill>
                  <a:schemeClr val="tx1">
                    <a:shade val="95000"/>
                    <a:satMod val="105000"/>
                    <a:alpha val="40000"/>
                  </a:schemeClr>
                </a:solidFill>
              </a:ln>
            </c:spPr>
            <c:trendlineType val="power"/>
            <c:dispRSqr val="0"/>
            <c:dispEq val="1"/>
            <c:trendlineLbl>
              <c:layout>
                <c:manualLayout>
                  <c:x val="0.18456751894777201"/>
                  <c:y val="-0.14233317426230799"/>
                </c:manualLayout>
              </c:layout>
              <c:numFmt formatCode="General" sourceLinked="0"/>
              <c:txPr>
                <a:bodyPr/>
                <a:lstStyle/>
                <a:p>
                  <a:pPr>
                    <a:defRPr sz="2000"/>
                  </a:pPr>
                  <a:endParaRPr lang="zh-CN"/>
                </a:p>
              </c:txPr>
            </c:trendlineLbl>
          </c:trendline>
          <c:yVal>
            <c:numRef>
              <c:f>Sheet1!$C$1:$C$500</c:f>
              <c:numCache>
                <c:formatCode>General</c:formatCode>
                <c:ptCount val="500"/>
                <c:pt idx="0">
                  <c:v>196904221</c:v>
                </c:pt>
                <c:pt idx="1">
                  <c:v>172088519</c:v>
                </c:pt>
                <c:pt idx="2">
                  <c:v>152880849</c:v>
                </c:pt>
                <c:pt idx="3">
                  <c:v>54500200</c:v>
                </c:pt>
                <c:pt idx="4">
                  <c:v>51901596</c:v>
                </c:pt>
                <c:pt idx="5">
                  <c:v>47366265</c:v>
                </c:pt>
                <c:pt idx="6">
                  <c:v>47015879</c:v>
                </c:pt>
                <c:pt idx="7">
                  <c:v>45408700</c:v>
                </c:pt>
                <c:pt idx="8">
                  <c:v>43752296</c:v>
                </c:pt>
                <c:pt idx="9">
                  <c:v>40794200</c:v>
                </c:pt>
                <c:pt idx="10">
                  <c:v>40024770</c:v>
                </c:pt>
                <c:pt idx="11">
                  <c:v>37041753</c:v>
                </c:pt>
                <c:pt idx="12">
                  <c:v>36883383</c:v>
                </c:pt>
                <c:pt idx="13">
                  <c:v>36857369</c:v>
                </c:pt>
                <c:pt idx="14">
                  <c:v>36727716</c:v>
                </c:pt>
                <c:pt idx="15">
                  <c:v>35476183</c:v>
                </c:pt>
                <c:pt idx="16">
                  <c:v>33532680</c:v>
                </c:pt>
                <c:pt idx="17">
                  <c:v>29401552</c:v>
                </c:pt>
                <c:pt idx="18">
                  <c:v>27357150</c:v>
                </c:pt>
                <c:pt idx="19">
                  <c:v>27298409</c:v>
                </c:pt>
                <c:pt idx="20">
                  <c:v>26389387</c:v>
                </c:pt>
                <c:pt idx="21">
                  <c:v>26040613</c:v>
                </c:pt>
                <c:pt idx="22">
                  <c:v>25720490</c:v>
                </c:pt>
                <c:pt idx="23">
                  <c:v>25421754</c:v>
                </c:pt>
                <c:pt idx="24">
                  <c:v>24431400</c:v>
                </c:pt>
                <c:pt idx="25">
                  <c:v>24118198</c:v>
                </c:pt>
                <c:pt idx="26">
                  <c:v>22799419</c:v>
                </c:pt>
                <c:pt idx="27">
                  <c:v>22709711</c:v>
                </c:pt>
                <c:pt idx="28">
                  <c:v>21963390</c:v>
                </c:pt>
                <c:pt idx="29">
                  <c:v>21713056</c:v>
                </c:pt>
                <c:pt idx="30">
                  <c:v>20988800</c:v>
                </c:pt>
                <c:pt idx="31">
                  <c:v>19753446</c:v>
                </c:pt>
                <c:pt idx="32">
                  <c:v>19644457</c:v>
                </c:pt>
                <c:pt idx="33">
                  <c:v>19553413</c:v>
                </c:pt>
                <c:pt idx="34">
                  <c:v>19543309</c:v>
                </c:pt>
                <c:pt idx="35">
                  <c:v>19069111</c:v>
                </c:pt>
                <c:pt idx="36">
                  <c:v>19017095</c:v>
                </c:pt>
                <c:pt idx="37">
                  <c:v>18805269</c:v>
                </c:pt>
                <c:pt idx="38">
                  <c:v>18507600</c:v>
                </c:pt>
                <c:pt idx="39">
                  <c:v>18456624</c:v>
                </c:pt>
                <c:pt idx="40">
                  <c:v>17917250</c:v>
                </c:pt>
                <c:pt idx="41">
                  <c:v>17862398</c:v>
                </c:pt>
                <c:pt idx="42">
                  <c:v>17681154</c:v>
                </c:pt>
                <c:pt idx="43">
                  <c:v>17542649</c:v>
                </c:pt>
                <c:pt idx="44">
                  <c:v>16415080</c:v>
                </c:pt>
                <c:pt idx="45">
                  <c:v>16374112</c:v>
                </c:pt>
                <c:pt idx="46">
                  <c:v>16242588</c:v>
                </c:pt>
                <c:pt idx="47">
                  <c:v>16224204</c:v>
                </c:pt>
                <c:pt idx="48">
                  <c:v>16084475</c:v>
                </c:pt>
                <c:pt idx="49">
                  <c:v>15769729</c:v>
                </c:pt>
                <c:pt idx="50">
                  <c:v>15622292</c:v>
                </c:pt>
                <c:pt idx="51">
                  <c:v>15490000</c:v>
                </c:pt>
                <c:pt idx="52">
                  <c:v>15319125</c:v>
                </c:pt>
                <c:pt idx="53">
                  <c:v>15318726</c:v>
                </c:pt>
                <c:pt idx="54">
                  <c:v>15221844</c:v>
                </c:pt>
                <c:pt idx="55">
                  <c:v>15157209</c:v>
                </c:pt>
                <c:pt idx="56">
                  <c:v>14862736</c:v>
                </c:pt>
                <c:pt idx="57">
                  <c:v>14699085</c:v>
                </c:pt>
                <c:pt idx="58">
                  <c:v>14669743</c:v>
                </c:pt>
                <c:pt idx="59">
                  <c:v>14385863</c:v>
                </c:pt>
                <c:pt idx="60">
                  <c:v>14252440</c:v>
                </c:pt>
                <c:pt idx="61">
                  <c:v>14166200</c:v>
                </c:pt>
                <c:pt idx="62">
                  <c:v>14053629</c:v>
                </c:pt>
                <c:pt idx="63">
                  <c:v>14022404</c:v>
                </c:pt>
                <c:pt idx="64">
                  <c:v>13539303</c:v>
                </c:pt>
                <c:pt idx="65">
                  <c:v>13535530</c:v>
                </c:pt>
                <c:pt idx="66">
                  <c:v>13015252</c:v>
                </c:pt>
                <c:pt idx="67">
                  <c:v>12704010</c:v>
                </c:pt>
                <c:pt idx="68">
                  <c:v>11845598</c:v>
                </c:pt>
                <c:pt idx="69">
                  <c:v>11671971</c:v>
                </c:pt>
                <c:pt idx="70">
                  <c:v>11654838</c:v>
                </c:pt>
                <c:pt idx="71">
                  <c:v>11588080</c:v>
                </c:pt>
                <c:pt idx="72">
                  <c:v>10976027</c:v>
                </c:pt>
                <c:pt idx="73">
                  <c:v>10662320</c:v>
                </c:pt>
                <c:pt idx="74">
                  <c:v>10598960</c:v>
                </c:pt>
                <c:pt idx="75">
                  <c:v>10572891</c:v>
                </c:pt>
                <c:pt idx="76">
                  <c:v>10417152</c:v>
                </c:pt>
                <c:pt idx="77">
                  <c:v>10207104</c:v>
                </c:pt>
                <c:pt idx="78">
                  <c:v>10160000</c:v>
                </c:pt>
                <c:pt idx="79">
                  <c:v>10148156</c:v>
                </c:pt>
                <c:pt idx="80">
                  <c:v>9942011</c:v>
                </c:pt>
                <c:pt idx="81">
                  <c:v>9852214</c:v>
                </c:pt>
                <c:pt idx="82">
                  <c:v>9693017</c:v>
                </c:pt>
                <c:pt idx="83">
                  <c:v>9665895</c:v>
                </c:pt>
                <c:pt idx="84">
                  <c:v>9601682</c:v>
                </c:pt>
                <c:pt idx="85">
                  <c:v>9480707</c:v>
                </c:pt>
                <c:pt idx="86">
                  <c:v>9478176</c:v>
                </c:pt>
                <c:pt idx="87">
                  <c:v>9465135</c:v>
                </c:pt>
                <c:pt idx="88">
                  <c:v>9383848</c:v>
                </c:pt>
                <c:pt idx="89">
                  <c:v>9364308</c:v>
                </c:pt>
                <c:pt idx="90">
                  <c:v>9326836</c:v>
                </c:pt>
                <c:pt idx="91">
                  <c:v>9233633</c:v>
                </c:pt>
                <c:pt idx="92">
                  <c:v>9113760</c:v>
                </c:pt>
                <c:pt idx="93">
                  <c:v>9043872</c:v>
                </c:pt>
                <c:pt idx="94">
                  <c:v>8817424</c:v>
                </c:pt>
                <c:pt idx="95">
                  <c:v>8634538</c:v>
                </c:pt>
                <c:pt idx="96">
                  <c:v>8615769</c:v>
                </c:pt>
                <c:pt idx="97">
                  <c:v>8585000</c:v>
                </c:pt>
                <c:pt idx="98">
                  <c:v>8515615</c:v>
                </c:pt>
                <c:pt idx="99">
                  <c:v>8500830</c:v>
                </c:pt>
                <c:pt idx="100">
                  <c:v>8300015</c:v>
                </c:pt>
                <c:pt idx="101">
                  <c:v>8248441</c:v>
                </c:pt>
                <c:pt idx="102">
                  <c:v>8119180</c:v>
                </c:pt>
                <c:pt idx="103">
                  <c:v>8035667</c:v>
                </c:pt>
                <c:pt idx="104">
                  <c:v>8010875</c:v>
                </c:pt>
                <c:pt idx="105">
                  <c:v>7824707</c:v>
                </c:pt>
                <c:pt idx="106">
                  <c:v>7744119</c:v>
                </c:pt>
                <c:pt idx="107">
                  <c:v>7555878</c:v>
                </c:pt>
                <c:pt idx="108">
                  <c:v>7282682</c:v>
                </c:pt>
                <c:pt idx="109">
                  <c:v>7137700</c:v>
                </c:pt>
                <c:pt idx="110">
                  <c:v>7130832</c:v>
                </c:pt>
                <c:pt idx="111">
                  <c:v>7026387</c:v>
                </c:pt>
                <c:pt idx="112">
                  <c:v>6902791</c:v>
                </c:pt>
                <c:pt idx="113">
                  <c:v>6854486</c:v>
                </c:pt>
                <c:pt idx="114">
                  <c:v>6827951</c:v>
                </c:pt>
                <c:pt idx="115">
                  <c:v>6805958</c:v>
                </c:pt>
                <c:pt idx="116">
                  <c:v>6793178</c:v>
                </c:pt>
                <c:pt idx="117">
                  <c:v>6781763</c:v>
                </c:pt>
                <c:pt idx="118">
                  <c:v>6770462</c:v>
                </c:pt>
                <c:pt idx="119">
                  <c:v>6680286</c:v>
                </c:pt>
                <c:pt idx="120">
                  <c:v>6654485</c:v>
                </c:pt>
                <c:pt idx="121">
                  <c:v>6613800</c:v>
                </c:pt>
                <c:pt idx="122">
                  <c:v>6602645</c:v>
                </c:pt>
                <c:pt idx="123">
                  <c:v>6578713</c:v>
                </c:pt>
                <c:pt idx="124">
                  <c:v>6482579</c:v>
                </c:pt>
                <c:pt idx="125">
                  <c:v>6481092</c:v>
                </c:pt>
                <c:pt idx="126">
                  <c:v>6475589</c:v>
                </c:pt>
                <c:pt idx="127">
                  <c:v>6475546</c:v>
                </c:pt>
                <c:pt idx="128">
                  <c:v>6466806</c:v>
                </c:pt>
                <c:pt idx="129">
                  <c:v>6436295</c:v>
                </c:pt>
                <c:pt idx="130">
                  <c:v>6374092</c:v>
                </c:pt>
                <c:pt idx="131">
                  <c:v>6325981</c:v>
                </c:pt>
                <c:pt idx="132">
                  <c:v>6232144</c:v>
                </c:pt>
                <c:pt idx="133">
                  <c:v>6143153</c:v>
                </c:pt>
                <c:pt idx="134">
                  <c:v>6098646</c:v>
                </c:pt>
                <c:pt idx="135">
                  <c:v>6098492</c:v>
                </c:pt>
                <c:pt idx="136">
                  <c:v>6080724</c:v>
                </c:pt>
                <c:pt idx="137">
                  <c:v>6035959</c:v>
                </c:pt>
                <c:pt idx="138">
                  <c:v>6032548</c:v>
                </c:pt>
                <c:pt idx="139">
                  <c:v>5888856</c:v>
                </c:pt>
                <c:pt idx="140">
                  <c:v>5859688</c:v>
                </c:pt>
                <c:pt idx="141">
                  <c:v>5857077</c:v>
                </c:pt>
                <c:pt idx="142">
                  <c:v>5831123</c:v>
                </c:pt>
                <c:pt idx="143">
                  <c:v>5694581</c:v>
                </c:pt>
                <c:pt idx="144">
                  <c:v>5595767</c:v>
                </c:pt>
                <c:pt idx="145">
                  <c:v>5579451</c:v>
                </c:pt>
                <c:pt idx="146">
                  <c:v>5499012</c:v>
                </c:pt>
                <c:pt idx="147">
                  <c:v>5487355</c:v>
                </c:pt>
                <c:pt idx="148">
                  <c:v>5476800</c:v>
                </c:pt>
                <c:pt idx="149">
                  <c:v>5420000</c:v>
                </c:pt>
                <c:pt idx="150">
                  <c:v>5389400</c:v>
                </c:pt>
                <c:pt idx="151">
                  <c:v>5377439</c:v>
                </c:pt>
                <c:pt idx="152">
                  <c:v>5258400</c:v>
                </c:pt>
                <c:pt idx="153">
                  <c:v>5214299</c:v>
                </c:pt>
                <c:pt idx="154">
                  <c:v>5212909</c:v>
                </c:pt>
                <c:pt idx="155">
                  <c:v>5183357</c:v>
                </c:pt>
                <c:pt idx="156">
                  <c:v>5176832</c:v>
                </c:pt>
                <c:pt idx="157">
                  <c:v>5156645</c:v>
                </c:pt>
                <c:pt idx="158">
                  <c:v>5150679</c:v>
                </c:pt>
                <c:pt idx="159">
                  <c:v>5126817</c:v>
                </c:pt>
                <c:pt idx="160">
                  <c:v>5125876</c:v>
                </c:pt>
                <c:pt idx="161">
                  <c:v>5122864</c:v>
                </c:pt>
                <c:pt idx="162">
                  <c:v>5120064</c:v>
                </c:pt>
                <c:pt idx="163">
                  <c:v>5085768</c:v>
                </c:pt>
                <c:pt idx="164">
                  <c:v>5068613</c:v>
                </c:pt>
                <c:pt idx="165">
                  <c:v>5066989</c:v>
                </c:pt>
                <c:pt idx="166">
                  <c:v>5020000</c:v>
                </c:pt>
                <c:pt idx="167">
                  <c:v>5016965</c:v>
                </c:pt>
                <c:pt idx="168">
                  <c:v>5010701</c:v>
                </c:pt>
                <c:pt idx="169">
                  <c:v>5000300</c:v>
                </c:pt>
                <c:pt idx="170">
                  <c:v>4985585</c:v>
                </c:pt>
                <c:pt idx="171">
                  <c:v>4837930</c:v>
                </c:pt>
                <c:pt idx="172">
                  <c:v>4818250</c:v>
                </c:pt>
                <c:pt idx="173">
                  <c:v>4809649</c:v>
                </c:pt>
                <c:pt idx="174">
                  <c:v>4797643</c:v>
                </c:pt>
                <c:pt idx="175">
                  <c:v>4774013</c:v>
                </c:pt>
                <c:pt idx="176">
                  <c:v>4702046</c:v>
                </c:pt>
                <c:pt idx="177">
                  <c:v>4674979</c:v>
                </c:pt>
                <c:pt idx="178">
                  <c:v>4668535</c:v>
                </c:pt>
                <c:pt idx="179">
                  <c:v>4622904</c:v>
                </c:pt>
                <c:pt idx="180">
                  <c:v>4592139</c:v>
                </c:pt>
                <c:pt idx="181">
                  <c:v>4580663</c:v>
                </c:pt>
                <c:pt idx="182">
                  <c:v>4580140</c:v>
                </c:pt>
                <c:pt idx="183">
                  <c:v>4569219</c:v>
                </c:pt>
                <c:pt idx="184">
                  <c:v>4559695</c:v>
                </c:pt>
                <c:pt idx="185">
                  <c:v>4547986</c:v>
                </c:pt>
                <c:pt idx="186">
                  <c:v>4505925</c:v>
                </c:pt>
                <c:pt idx="187">
                  <c:v>4454545</c:v>
                </c:pt>
                <c:pt idx="188">
                  <c:v>4412783</c:v>
                </c:pt>
                <c:pt idx="189">
                  <c:v>4379994</c:v>
                </c:pt>
                <c:pt idx="190">
                  <c:v>4376256</c:v>
                </c:pt>
                <c:pt idx="191">
                  <c:v>4372115</c:v>
                </c:pt>
                <c:pt idx="192">
                  <c:v>4345591</c:v>
                </c:pt>
                <c:pt idx="193">
                  <c:v>4339652</c:v>
                </c:pt>
                <c:pt idx="194">
                  <c:v>4329266</c:v>
                </c:pt>
                <c:pt idx="195">
                  <c:v>4321296</c:v>
                </c:pt>
                <c:pt idx="196">
                  <c:v>4299980</c:v>
                </c:pt>
                <c:pt idx="197">
                  <c:v>4294715</c:v>
                </c:pt>
                <c:pt idx="198">
                  <c:v>4201380</c:v>
                </c:pt>
                <c:pt idx="199">
                  <c:v>4122641</c:v>
                </c:pt>
                <c:pt idx="200">
                  <c:v>4108935</c:v>
                </c:pt>
                <c:pt idx="201">
                  <c:v>4062147</c:v>
                </c:pt>
                <c:pt idx="202">
                  <c:v>4060000</c:v>
                </c:pt>
                <c:pt idx="203">
                  <c:v>4029684</c:v>
                </c:pt>
                <c:pt idx="204">
                  <c:v>3980819</c:v>
                </c:pt>
                <c:pt idx="205">
                  <c:v>3951373</c:v>
                </c:pt>
                <c:pt idx="206">
                  <c:v>3933412</c:v>
                </c:pt>
                <c:pt idx="207">
                  <c:v>3866655</c:v>
                </c:pt>
                <c:pt idx="208">
                  <c:v>3808011</c:v>
                </c:pt>
                <c:pt idx="209">
                  <c:v>3775850</c:v>
                </c:pt>
                <c:pt idx="210">
                  <c:v>3766624</c:v>
                </c:pt>
                <c:pt idx="211">
                  <c:v>3750456</c:v>
                </c:pt>
                <c:pt idx="212">
                  <c:v>3741107</c:v>
                </c:pt>
                <c:pt idx="213">
                  <c:v>3722894</c:v>
                </c:pt>
                <c:pt idx="214">
                  <c:v>3704602</c:v>
                </c:pt>
                <c:pt idx="215">
                  <c:v>3704335</c:v>
                </c:pt>
                <c:pt idx="216">
                  <c:v>3702662</c:v>
                </c:pt>
                <c:pt idx="217">
                  <c:v>3699916</c:v>
                </c:pt>
                <c:pt idx="218">
                  <c:v>3690620</c:v>
                </c:pt>
                <c:pt idx="219">
                  <c:v>3634705</c:v>
                </c:pt>
                <c:pt idx="220">
                  <c:v>3607627</c:v>
                </c:pt>
                <c:pt idx="221">
                  <c:v>3582315</c:v>
                </c:pt>
                <c:pt idx="222">
                  <c:v>3570378</c:v>
                </c:pt>
                <c:pt idx="223">
                  <c:v>3563681</c:v>
                </c:pt>
                <c:pt idx="224">
                  <c:v>3542970</c:v>
                </c:pt>
                <c:pt idx="225">
                  <c:v>3537921</c:v>
                </c:pt>
                <c:pt idx="226">
                  <c:v>3525971</c:v>
                </c:pt>
                <c:pt idx="227">
                  <c:v>3511668</c:v>
                </c:pt>
                <c:pt idx="228">
                  <c:v>3493835</c:v>
                </c:pt>
                <c:pt idx="229">
                  <c:v>3491306</c:v>
                </c:pt>
                <c:pt idx="230">
                  <c:v>3485576</c:v>
                </c:pt>
                <c:pt idx="231">
                  <c:v>3471074</c:v>
                </c:pt>
                <c:pt idx="232">
                  <c:v>3442354</c:v>
                </c:pt>
                <c:pt idx="233">
                  <c:v>3438118</c:v>
                </c:pt>
                <c:pt idx="234">
                  <c:v>3423996</c:v>
                </c:pt>
                <c:pt idx="235">
                  <c:v>3408515</c:v>
                </c:pt>
                <c:pt idx="236">
                  <c:v>3348136</c:v>
                </c:pt>
                <c:pt idx="237">
                  <c:v>3308711</c:v>
                </c:pt>
                <c:pt idx="238">
                  <c:v>3264918</c:v>
                </c:pt>
                <c:pt idx="239">
                  <c:v>3258320</c:v>
                </c:pt>
                <c:pt idx="240">
                  <c:v>3250480</c:v>
                </c:pt>
                <c:pt idx="241">
                  <c:v>3225505</c:v>
                </c:pt>
                <c:pt idx="242">
                  <c:v>3223792</c:v>
                </c:pt>
                <c:pt idx="243">
                  <c:v>3215632</c:v>
                </c:pt>
                <c:pt idx="244">
                  <c:v>3200626</c:v>
                </c:pt>
                <c:pt idx="245">
                  <c:v>3177616</c:v>
                </c:pt>
                <c:pt idx="246">
                  <c:v>3169904</c:v>
                </c:pt>
                <c:pt idx="247">
                  <c:v>3161013</c:v>
                </c:pt>
                <c:pt idx="248">
                  <c:v>3149313</c:v>
                </c:pt>
                <c:pt idx="249">
                  <c:v>3137042</c:v>
                </c:pt>
                <c:pt idx="250">
                  <c:v>3118499</c:v>
                </c:pt>
                <c:pt idx="251">
                  <c:v>3101645</c:v>
                </c:pt>
                <c:pt idx="252">
                  <c:v>3087432</c:v>
                </c:pt>
                <c:pt idx="253">
                  <c:v>3075301</c:v>
                </c:pt>
                <c:pt idx="254">
                  <c:v>3073125</c:v>
                </c:pt>
                <c:pt idx="255">
                  <c:v>3071298</c:v>
                </c:pt>
                <c:pt idx="256">
                  <c:v>3063896</c:v>
                </c:pt>
                <c:pt idx="257">
                  <c:v>3053517</c:v>
                </c:pt>
                <c:pt idx="258">
                  <c:v>3036011</c:v>
                </c:pt>
                <c:pt idx="259">
                  <c:v>3026541</c:v>
                </c:pt>
                <c:pt idx="260">
                  <c:v>2966498</c:v>
                </c:pt>
                <c:pt idx="261">
                  <c:v>2952000</c:v>
                </c:pt>
                <c:pt idx="262">
                  <c:v>2923386</c:v>
                </c:pt>
                <c:pt idx="263">
                  <c:v>2897189</c:v>
                </c:pt>
                <c:pt idx="264">
                  <c:v>2867590</c:v>
                </c:pt>
                <c:pt idx="265">
                  <c:v>2866095</c:v>
                </c:pt>
                <c:pt idx="266">
                  <c:v>2856380</c:v>
                </c:pt>
                <c:pt idx="267">
                  <c:v>2853958</c:v>
                </c:pt>
                <c:pt idx="268">
                  <c:v>2838134</c:v>
                </c:pt>
                <c:pt idx="269">
                  <c:v>2818600</c:v>
                </c:pt>
                <c:pt idx="270">
                  <c:v>2773446</c:v>
                </c:pt>
                <c:pt idx="271">
                  <c:v>2752872</c:v>
                </c:pt>
                <c:pt idx="272">
                  <c:v>2752645</c:v>
                </c:pt>
                <c:pt idx="273">
                  <c:v>2745835</c:v>
                </c:pt>
                <c:pt idx="274">
                  <c:v>2734295</c:v>
                </c:pt>
                <c:pt idx="275">
                  <c:v>2719540</c:v>
                </c:pt>
                <c:pt idx="276">
                  <c:v>2714049</c:v>
                </c:pt>
                <c:pt idx="277">
                  <c:v>2713098</c:v>
                </c:pt>
                <c:pt idx="278">
                  <c:v>2682846</c:v>
                </c:pt>
                <c:pt idx="279">
                  <c:v>2672924</c:v>
                </c:pt>
                <c:pt idx="280">
                  <c:v>2671700</c:v>
                </c:pt>
                <c:pt idx="281">
                  <c:v>2660644</c:v>
                </c:pt>
                <c:pt idx="282">
                  <c:v>2623299</c:v>
                </c:pt>
                <c:pt idx="283">
                  <c:v>2621103</c:v>
                </c:pt>
                <c:pt idx="284">
                  <c:v>2619663</c:v>
                </c:pt>
                <c:pt idx="285">
                  <c:v>2604134</c:v>
                </c:pt>
                <c:pt idx="286">
                  <c:v>2604107</c:v>
                </c:pt>
                <c:pt idx="287">
                  <c:v>2602279</c:v>
                </c:pt>
                <c:pt idx="288">
                  <c:v>2598080</c:v>
                </c:pt>
                <c:pt idx="289">
                  <c:v>2580411</c:v>
                </c:pt>
                <c:pt idx="290">
                  <c:v>2576816</c:v>
                </c:pt>
                <c:pt idx="291">
                  <c:v>2568624</c:v>
                </c:pt>
                <c:pt idx="292">
                  <c:v>2546193</c:v>
                </c:pt>
                <c:pt idx="293">
                  <c:v>2536421</c:v>
                </c:pt>
                <c:pt idx="294">
                  <c:v>2536014</c:v>
                </c:pt>
                <c:pt idx="295">
                  <c:v>2534147</c:v>
                </c:pt>
                <c:pt idx="296">
                  <c:v>2519760</c:v>
                </c:pt>
                <c:pt idx="297">
                  <c:v>2501626</c:v>
                </c:pt>
                <c:pt idx="298">
                  <c:v>2501357</c:v>
                </c:pt>
                <c:pt idx="299">
                  <c:v>2490000</c:v>
                </c:pt>
                <c:pt idx="300">
                  <c:v>2488000</c:v>
                </c:pt>
                <c:pt idx="301">
                  <c:v>2485721</c:v>
                </c:pt>
                <c:pt idx="302">
                  <c:v>2483461</c:v>
                </c:pt>
                <c:pt idx="303">
                  <c:v>2452410</c:v>
                </c:pt>
                <c:pt idx="304">
                  <c:v>2451385</c:v>
                </c:pt>
                <c:pt idx="305">
                  <c:v>2447889</c:v>
                </c:pt>
                <c:pt idx="306">
                  <c:v>2446216</c:v>
                </c:pt>
                <c:pt idx="307">
                  <c:v>2428809</c:v>
                </c:pt>
                <c:pt idx="308">
                  <c:v>2421253</c:v>
                </c:pt>
                <c:pt idx="309">
                  <c:v>2415239</c:v>
                </c:pt>
                <c:pt idx="310">
                  <c:v>2412418</c:v>
                </c:pt>
                <c:pt idx="311">
                  <c:v>2405347</c:v>
                </c:pt>
                <c:pt idx="312">
                  <c:v>2402798</c:v>
                </c:pt>
                <c:pt idx="313">
                  <c:v>2400325</c:v>
                </c:pt>
                <c:pt idx="314">
                  <c:v>2393521</c:v>
                </c:pt>
                <c:pt idx="315">
                  <c:v>2368231</c:v>
                </c:pt>
                <c:pt idx="316">
                  <c:v>2363926</c:v>
                </c:pt>
                <c:pt idx="317">
                  <c:v>2346788</c:v>
                </c:pt>
                <c:pt idx="318">
                  <c:v>2337958</c:v>
                </c:pt>
                <c:pt idx="319">
                  <c:v>2337512</c:v>
                </c:pt>
                <c:pt idx="320">
                  <c:v>2333215</c:v>
                </c:pt>
                <c:pt idx="321">
                  <c:v>2330848</c:v>
                </c:pt>
                <c:pt idx="322">
                  <c:v>2329025</c:v>
                </c:pt>
                <c:pt idx="323">
                  <c:v>2324345</c:v>
                </c:pt>
                <c:pt idx="324">
                  <c:v>2324123</c:v>
                </c:pt>
                <c:pt idx="325">
                  <c:v>2322147</c:v>
                </c:pt>
                <c:pt idx="326">
                  <c:v>2312286</c:v>
                </c:pt>
                <c:pt idx="327">
                  <c:v>2301336</c:v>
                </c:pt>
                <c:pt idx="328">
                  <c:v>2266895</c:v>
                </c:pt>
                <c:pt idx="329">
                  <c:v>2258908</c:v>
                </c:pt>
                <c:pt idx="330">
                  <c:v>2249364</c:v>
                </c:pt>
                <c:pt idx="331">
                  <c:v>2236925</c:v>
                </c:pt>
                <c:pt idx="332">
                  <c:v>2228763</c:v>
                </c:pt>
                <c:pt idx="333">
                  <c:v>2221897</c:v>
                </c:pt>
                <c:pt idx="334">
                  <c:v>2220311</c:v>
                </c:pt>
                <c:pt idx="335">
                  <c:v>2220298</c:v>
                </c:pt>
                <c:pt idx="336">
                  <c:v>2207688</c:v>
                </c:pt>
                <c:pt idx="337">
                  <c:v>2198712</c:v>
                </c:pt>
                <c:pt idx="338">
                  <c:v>2196755</c:v>
                </c:pt>
                <c:pt idx="339">
                  <c:v>2196582</c:v>
                </c:pt>
                <c:pt idx="340">
                  <c:v>2196542</c:v>
                </c:pt>
                <c:pt idx="341">
                  <c:v>2193973</c:v>
                </c:pt>
                <c:pt idx="342">
                  <c:v>2190828</c:v>
                </c:pt>
                <c:pt idx="343">
                  <c:v>2187347</c:v>
                </c:pt>
                <c:pt idx="344">
                  <c:v>2180001</c:v>
                </c:pt>
                <c:pt idx="345">
                  <c:v>2175477</c:v>
                </c:pt>
                <c:pt idx="346">
                  <c:v>2175187</c:v>
                </c:pt>
                <c:pt idx="347">
                  <c:v>2129624</c:v>
                </c:pt>
                <c:pt idx="348">
                  <c:v>2125177</c:v>
                </c:pt>
                <c:pt idx="349">
                  <c:v>2121081</c:v>
                </c:pt>
                <c:pt idx="350">
                  <c:v>2118738</c:v>
                </c:pt>
                <c:pt idx="351">
                  <c:v>2109802</c:v>
                </c:pt>
                <c:pt idx="352">
                  <c:v>2105643</c:v>
                </c:pt>
                <c:pt idx="353">
                  <c:v>2100000</c:v>
                </c:pt>
                <c:pt idx="354">
                  <c:v>2099222</c:v>
                </c:pt>
                <c:pt idx="355">
                  <c:v>2084451</c:v>
                </c:pt>
                <c:pt idx="356">
                  <c:v>2082155</c:v>
                </c:pt>
                <c:pt idx="357">
                  <c:v>2082031</c:v>
                </c:pt>
                <c:pt idx="358">
                  <c:v>2074708</c:v>
                </c:pt>
                <c:pt idx="359">
                  <c:v>2069831</c:v>
                </c:pt>
                <c:pt idx="360">
                  <c:v>2069467</c:v>
                </c:pt>
                <c:pt idx="361">
                  <c:v>2064319</c:v>
                </c:pt>
                <c:pt idx="362">
                  <c:v>2062864</c:v>
                </c:pt>
                <c:pt idx="363">
                  <c:v>2058000</c:v>
                </c:pt>
                <c:pt idx="364">
                  <c:v>2056793</c:v>
                </c:pt>
                <c:pt idx="365">
                  <c:v>2053899</c:v>
                </c:pt>
                <c:pt idx="366">
                  <c:v>2053783</c:v>
                </c:pt>
                <c:pt idx="367">
                  <c:v>2052019</c:v>
                </c:pt>
                <c:pt idx="368">
                  <c:v>2050435</c:v>
                </c:pt>
                <c:pt idx="369">
                  <c:v>2038253</c:v>
                </c:pt>
                <c:pt idx="370">
                  <c:v>2035269</c:v>
                </c:pt>
                <c:pt idx="371">
                  <c:v>2034806</c:v>
                </c:pt>
                <c:pt idx="372">
                  <c:v>2033958</c:v>
                </c:pt>
                <c:pt idx="373">
                  <c:v>2032412</c:v>
                </c:pt>
                <c:pt idx="374">
                  <c:v>2028705</c:v>
                </c:pt>
                <c:pt idx="375">
                  <c:v>2020289</c:v>
                </c:pt>
                <c:pt idx="376">
                  <c:v>2014886</c:v>
                </c:pt>
                <c:pt idx="377">
                  <c:v>2009407</c:v>
                </c:pt>
                <c:pt idx="378">
                  <c:v>2008777</c:v>
                </c:pt>
                <c:pt idx="379">
                  <c:v>2003138</c:v>
                </c:pt>
                <c:pt idx="380">
                  <c:v>1989783</c:v>
                </c:pt>
                <c:pt idx="381">
                  <c:v>1982564</c:v>
                </c:pt>
                <c:pt idx="382">
                  <c:v>1980039</c:v>
                </c:pt>
                <c:pt idx="383">
                  <c:v>1974421</c:v>
                </c:pt>
                <c:pt idx="384">
                  <c:v>1967419</c:v>
                </c:pt>
                <c:pt idx="385">
                  <c:v>1964603</c:v>
                </c:pt>
                <c:pt idx="386">
                  <c:v>1962774</c:v>
                </c:pt>
                <c:pt idx="387">
                  <c:v>1960379</c:v>
                </c:pt>
                <c:pt idx="388">
                  <c:v>1959250</c:v>
                </c:pt>
                <c:pt idx="389">
                  <c:v>1957180</c:v>
                </c:pt>
                <c:pt idx="390">
                  <c:v>1952596</c:v>
                </c:pt>
                <c:pt idx="391">
                  <c:v>1941494</c:v>
                </c:pt>
                <c:pt idx="392">
                  <c:v>1928819</c:v>
                </c:pt>
                <c:pt idx="393">
                  <c:v>1920049</c:v>
                </c:pt>
                <c:pt idx="394">
                  <c:v>1910545</c:v>
                </c:pt>
                <c:pt idx="395">
                  <c:v>1906885</c:v>
                </c:pt>
                <c:pt idx="396">
                  <c:v>1899157</c:v>
                </c:pt>
                <c:pt idx="397">
                  <c:v>1897284</c:v>
                </c:pt>
                <c:pt idx="398">
                  <c:v>1872435</c:v>
                </c:pt>
                <c:pt idx="399">
                  <c:v>1866196</c:v>
                </c:pt>
                <c:pt idx="400">
                  <c:v>1853812</c:v>
                </c:pt>
                <c:pt idx="401">
                  <c:v>1852903</c:v>
                </c:pt>
                <c:pt idx="402">
                  <c:v>1837328</c:v>
                </c:pt>
                <c:pt idx="403">
                  <c:v>1834723</c:v>
                </c:pt>
                <c:pt idx="404">
                  <c:v>1825751</c:v>
                </c:pt>
                <c:pt idx="405">
                  <c:v>1825268</c:v>
                </c:pt>
                <c:pt idx="406">
                  <c:v>1808503</c:v>
                </c:pt>
                <c:pt idx="407">
                  <c:v>1801715</c:v>
                </c:pt>
                <c:pt idx="408">
                  <c:v>1800000</c:v>
                </c:pt>
                <c:pt idx="409">
                  <c:v>1785615</c:v>
                </c:pt>
                <c:pt idx="410">
                  <c:v>1785275</c:v>
                </c:pt>
                <c:pt idx="411">
                  <c:v>1771204</c:v>
                </c:pt>
                <c:pt idx="412">
                  <c:v>1760489</c:v>
                </c:pt>
                <c:pt idx="413">
                  <c:v>1759550</c:v>
                </c:pt>
                <c:pt idx="414">
                  <c:v>1751557</c:v>
                </c:pt>
                <c:pt idx="415">
                  <c:v>1749998</c:v>
                </c:pt>
                <c:pt idx="416">
                  <c:v>1735829</c:v>
                </c:pt>
                <c:pt idx="417">
                  <c:v>1723390</c:v>
                </c:pt>
                <c:pt idx="418">
                  <c:v>1720446</c:v>
                </c:pt>
                <c:pt idx="419">
                  <c:v>1716680</c:v>
                </c:pt>
                <c:pt idx="420">
                  <c:v>1714195</c:v>
                </c:pt>
                <c:pt idx="421">
                  <c:v>1709406</c:v>
                </c:pt>
                <c:pt idx="422">
                  <c:v>1707230</c:v>
                </c:pt>
                <c:pt idx="423">
                  <c:v>1693208</c:v>
                </c:pt>
                <c:pt idx="424">
                  <c:v>1693036</c:v>
                </c:pt>
                <c:pt idx="425">
                  <c:v>1689406</c:v>
                </c:pt>
                <c:pt idx="426">
                  <c:v>1681632</c:v>
                </c:pt>
                <c:pt idx="427">
                  <c:v>1663644</c:v>
                </c:pt>
                <c:pt idx="428">
                  <c:v>1655967</c:v>
                </c:pt>
                <c:pt idx="429">
                  <c:v>1654831</c:v>
                </c:pt>
                <c:pt idx="430">
                  <c:v>1653285</c:v>
                </c:pt>
                <c:pt idx="431">
                  <c:v>1652418</c:v>
                </c:pt>
                <c:pt idx="432">
                  <c:v>1651463</c:v>
                </c:pt>
                <c:pt idx="433">
                  <c:v>1650754</c:v>
                </c:pt>
                <c:pt idx="434">
                  <c:v>1648284</c:v>
                </c:pt>
                <c:pt idx="435">
                  <c:v>1644184</c:v>
                </c:pt>
                <c:pt idx="436">
                  <c:v>1643841</c:v>
                </c:pt>
                <c:pt idx="437">
                  <c:v>1643166</c:v>
                </c:pt>
                <c:pt idx="438">
                  <c:v>1642154</c:v>
                </c:pt>
                <c:pt idx="439">
                  <c:v>1641979</c:v>
                </c:pt>
                <c:pt idx="440">
                  <c:v>1637597</c:v>
                </c:pt>
                <c:pt idx="441">
                  <c:v>1626122</c:v>
                </c:pt>
                <c:pt idx="442">
                  <c:v>1625919</c:v>
                </c:pt>
                <c:pt idx="443">
                  <c:v>1620772</c:v>
                </c:pt>
                <c:pt idx="444">
                  <c:v>1620560</c:v>
                </c:pt>
                <c:pt idx="445">
                  <c:v>1620000</c:v>
                </c:pt>
                <c:pt idx="446">
                  <c:v>1619223</c:v>
                </c:pt>
                <c:pt idx="447">
                  <c:v>1615860</c:v>
                </c:pt>
                <c:pt idx="448">
                  <c:v>1615030</c:v>
                </c:pt>
                <c:pt idx="449">
                  <c:v>1605513</c:v>
                </c:pt>
                <c:pt idx="450">
                  <c:v>1592328</c:v>
                </c:pt>
                <c:pt idx="451">
                  <c:v>1590499</c:v>
                </c:pt>
                <c:pt idx="452">
                  <c:v>1590462</c:v>
                </c:pt>
                <c:pt idx="453">
                  <c:v>1588152</c:v>
                </c:pt>
                <c:pt idx="454">
                  <c:v>1580011</c:v>
                </c:pt>
                <c:pt idx="455">
                  <c:v>1578594</c:v>
                </c:pt>
                <c:pt idx="456">
                  <c:v>1575338</c:v>
                </c:pt>
                <c:pt idx="457">
                  <c:v>1565900</c:v>
                </c:pt>
                <c:pt idx="458">
                  <c:v>1557374</c:v>
                </c:pt>
                <c:pt idx="459">
                  <c:v>1552235</c:v>
                </c:pt>
                <c:pt idx="460">
                  <c:v>1551021</c:v>
                </c:pt>
                <c:pt idx="461">
                  <c:v>1550241</c:v>
                </c:pt>
                <c:pt idx="462">
                  <c:v>1534629</c:v>
                </c:pt>
                <c:pt idx="463">
                  <c:v>1530145</c:v>
                </c:pt>
                <c:pt idx="464">
                  <c:v>1529410</c:v>
                </c:pt>
                <c:pt idx="465">
                  <c:v>1528110</c:v>
                </c:pt>
                <c:pt idx="466">
                  <c:v>1527488</c:v>
                </c:pt>
                <c:pt idx="467">
                  <c:v>1527046</c:v>
                </c:pt>
                <c:pt idx="468">
                  <c:v>1521231</c:v>
                </c:pt>
                <c:pt idx="469">
                  <c:v>1518836</c:v>
                </c:pt>
                <c:pt idx="470">
                  <c:v>1516718</c:v>
                </c:pt>
                <c:pt idx="471">
                  <c:v>1514162</c:v>
                </c:pt>
                <c:pt idx="472">
                  <c:v>1510600</c:v>
                </c:pt>
                <c:pt idx="473">
                  <c:v>1509312</c:v>
                </c:pt>
                <c:pt idx="474">
                  <c:v>1508721</c:v>
                </c:pt>
                <c:pt idx="475">
                  <c:v>1507067</c:v>
                </c:pt>
                <c:pt idx="476">
                  <c:v>1504480</c:v>
                </c:pt>
                <c:pt idx="477">
                  <c:v>1503658</c:v>
                </c:pt>
                <c:pt idx="478">
                  <c:v>1493466</c:v>
                </c:pt>
                <c:pt idx="479">
                  <c:v>1485079</c:v>
                </c:pt>
                <c:pt idx="480">
                  <c:v>1480177</c:v>
                </c:pt>
                <c:pt idx="481">
                  <c:v>1474151</c:v>
                </c:pt>
                <c:pt idx="482">
                  <c:v>1469641</c:v>
                </c:pt>
                <c:pt idx="483">
                  <c:v>1469260</c:v>
                </c:pt>
                <c:pt idx="484">
                  <c:v>1464587</c:v>
                </c:pt>
                <c:pt idx="485">
                  <c:v>1461790</c:v>
                </c:pt>
                <c:pt idx="486">
                  <c:v>1458460</c:v>
                </c:pt>
                <c:pt idx="487">
                  <c:v>1457968</c:v>
                </c:pt>
                <c:pt idx="488">
                  <c:v>1453368</c:v>
                </c:pt>
                <c:pt idx="489">
                  <c:v>1445683</c:v>
                </c:pt>
                <c:pt idx="490">
                  <c:v>1443121</c:v>
                </c:pt>
                <c:pt idx="491">
                  <c:v>1441961</c:v>
                </c:pt>
                <c:pt idx="492">
                  <c:v>1435268</c:v>
                </c:pt>
                <c:pt idx="493">
                  <c:v>1431090</c:v>
                </c:pt>
                <c:pt idx="494">
                  <c:v>1428656</c:v>
                </c:pt>
                <c:pt idx="495">
                  <c:v>1428348</c:v>
                </c:pt>
                <c:pt idx="496">
                  <c:v>1428080</c:v>
                </c:pt>
                <c:pt idx="497">
                  <c:v>1423337</c:v>
                </c:pt>
                <c:pt idx="498">
                  <c:v>1421638</c:v>
                </c:pt>
                <c:pt idx="499">
                  <c:v>1419873</c:v>
                </c:pt>
              </c:numCache>
            </c:numRef>
          </c:yVal>
          <c:smooth val="0"/>
          <c:extLst>
            <c:ext xmlns:c16="http://schemas.microsoft.com/office/drawing/2014/chart" uri="{C3380CC4-5D6E-409C-BE32-E72D297353CC}">
              <c16:uniqueId val="{00000001-CFFB-4C52-A71B-A76EFE99171D}"/>
            </c:ext>
          </c:extLst>
        </c:ser>
        <c:dLbls>
          <c:showLegendKey val="0"/>
          <c:showVal val="0"/>
          <c:showCatName val="0"/>
          <c:showSerName val="0"/>
          <c:showPercent val="0"/>
          <c:showBubbleSize val="0"/>
        </c:dLbls>
        <c:axId val="-1044511576"/>
        <c:axId val="-2045212584"/>
      </c:scatterChart>
      <c:valAx>
        <c:axId val="-1044511576"/>
        <c:scaling>
          <c:logBase val="10"/>
          <c:orientation val="minMax"/>
        </c:scaling>
        <c:delete val="0"/>
        <c:axPos val="b"/>
        <c:majorTickMark val="out"/>
        <c:minorTickMark val="none"/>
        <c:tickLblPos val="nextTo"/>
        <c:crossAx val="-2045212584"/>
        <c:crosses val="autoZero"/>
        <c:crossBetween val="midCat"/>
      </c:valAx>
      <c:valAx>
        <c:axId val="-2045212584"/>
        <c:scaling>
          <c:logBase val="10"/>
          <c:orientation val="minMax"/>
        </c:scaling>
        <c:delete val="0"/>
        <c:axPos val="l"/>
        <c:majorGridlines/>
        <c:numFmt formatCode="General" sourceLinked="1"/>
        <c:majorTickMark val="out"/>
        <c:minorTickMark val="none"/>
        <c:tickLblPos val="nextTo"/>
        <c:crossAx val="-1044511576"/>
        <c:crosses val="autoZero"/>
        <c:crossBetween val="midCat"/>
      </c:valAx>
    </c:plotArea>
    <c:legend>
      <c:legendPos val="r"/>
      <c:overlay val="0"/>
    </c:legend>
    <c:plotVisOnly val="1"/>
    <c:dispBlanksAs val="gap"/>
    <c:showDLblsOverMax val="0"/>
  </c:chart>
  <c:spPr>
    <a:solidFill>
      <a:srgbClr val="FFFFFF"/>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0E1A0-A8A9-924A-BA59-F00983744714}" type="datetimeFigureOut">
              <a:rPr kumimoji="1" lang="zh-CN" altLang="en-US" smtClean="0"/>
              <a:t>2022/11/21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0CD2C0-DF98-D741-9991-D8992973225E}" type="slidenum">
              <a:rPr kumimoji="1" lang="zh-CN" altLang="en-US" smtClean="0"/>
              <a:t>‹#›</a:t>
            </a:fld>
            <a:endParaRPr kumimoji="1" lang="zh-CN" altLang="en-US"/>
          </a:p>
        </p:txBody>
      </p:sp>
    </p:spTree>
    <p:extLst>
      <p:ext uri="{BB962C8B-B14F-4D97-AF65-F5344CB8AC3E}">
        <p14:creationId xmlns:p14="http://schemas.microsoft.com/office/powerpoint/2010/main" val="91193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A7B240-0410-C247-9B7A-A09586312F62}" type="datetimeFigureOut">
              <a:rPr lang="en-US" smtClean="0"/>
              <a:t>11/21/2022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D6E05B-70BB-B744-8799-2E091D0DCA2B}" type="slidenum">
              <a:rPr lang="en-US" smtClean="0"/>
              <a:t>‹#›</a:t>
            </a:fld>
            <a:endParaRPr lang="en-US"/>
          </a:p>
        </p:txBody>
      </p:sp>
    </p:spTree>
    <p:extLst>
      <p:ext uri="{BB962C8B-B14F-4D97-AF65-F5344CB8AC3E}">
        <p14:creationId xmlns:p14="http://schemas.microsoft.com/office/powerpoint/2010/main" val="21886238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a:ln/>
        </p:spPr>
      </p:sp>
      <p:sp>
        <p:nvSpPr>
          <p:cNvPr id="16386"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dirty="0"/>
          </a:p>
        </p:txBody>
      </p:sp>
      <p:sp>
        <p:nvSpPr>
          <p:cNvPr id="16387" name="幻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fld id="{7F8624D9-68A5-A540-BC43-2DA84F5BE2D8}" type="slidenum">
              <a:rPr kumimoji="0" lang="en-US" altLang="zh-CN" sz="1200"/>
              <a:pPr/>
              <a:t>1</a:t>
            </a:fld>
            <a:endParaRPr kumimoji="0"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noFill/>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56323" name="Rectangle 3"/>
          <p:cNvSpPr>
            <a:spLocks noGrp="1" noChangeArrowheads="1"/>
          </p:cNvSpPr>
          <p:nvPr>
            <p:ph type="body" idx="1"/>
          </p:nvPr>
        </p:nvSpPr>
        <p:spPr/>
        <p:txBody>
          <a:bodyPr/>
          <a:lstStyle/>
          <a:p>
            <a:r>
              <a:rPr lang="zh-CN" altLang="en-US"/>
              <a:t>假如每个人能公开其探测到的信号，那这个决策问题就是一个简单基于信号序列的条件概率计算。我们先做这样的假定</a:t>
            </a:r>
          </a:p>
          <a:p>
            <a:r>
              <a:rPr lang="en-US" altLang="zh-CN"/>
              <a:t>1</a:t>
            </a:r>
            <a:r>
              <a:rPr lang="zh-CN" altLang="en-US"/>
              <a:t>、我们要利用贝叶斯规则证明基于这个信号序列，状态</a:t>
            </a:r>
            <a:r>
              <a:rPr lang="en-US" altLang="zh-CN"/>
              <a:t>G</a:t>
            </a:r>
            <a:r>
              <a:rPr lang="zh-CN" altLang="en-US"/>
              <a:t>发生的概率取决于信号序列中</a:t>
            </a:r>
            <a:r>
              <a:rPr lang="en-US" altLang="zh-CN"/>
              <a:t>H</a:t>
            </a:r>
            <a:r>
              <a:rPr lang="zh-CN" altLang="en-US"/>
              <a:t>信号和</a:t>
            </a:r>
            <a:r>
              <a:rPr lang="en-US" altLang="zh-CN"/>
              <a:t>L</a:t>
            </a:r>
            <a:r>
              <a:rPr lang="zh-CN" altLang="en-US"/>
              <a:t>信号总个数之差</a:t>
            </a:r>
          </a:p>
          <a:p>
            <a:r>
              <a:rPr lang="en-US" altLang="zh-CN"/>
              <a:t>2</a:t>
            </a:r>
            <a:r>
              <a:rPr lang="zh-CN" altLang="en-US"/>
              <a:t>、具体来说，如果</a:t>
            </a:r>
            <a:r>
              <a:rPr lang="zh-CN" altLang="en-US" sz="900">
                <a:solidFill>
                  <a:schemeClr val="bg1"/>
                </a:solidFill>
                <a:ea typeface="黑体" charset="0"/>
                <a:cs typeface="黑体" charset="0"/>
              </a:rPr>
              <a:t>序列中</a:t>
            </a:r>
            <a:r>
              <a:rPr lang="en-US" altLang="zh-CN" sz="900">
                <a:solidFill>
                  <a:srgbClr val="FF0000"/>
                </a:solidFill>
                <a:ea typeface="黑体" charset="0"/>
                <a:cs typeface="黑体" charset="0"/>
              </a:rPr>
              <a:t>H</a:t>
            </a:r>
            <a:r>
              <a:rPr lang="zh-CN" altLang="en-US" sz="900">
                <a:solidFill>
                  <a:schemeClr val="bg1"/>
                </a:solidFill>
                <a:ea typeface="黑体" charset="0"/>
                <a:cs typeface="黑体" charset="0"/>
              </a:rPr>
              <a:t>的个数多于</a:t>
            </a:r>
            <a:r>
              <a:rPr lang="en-US" altLang="zh-CN" sz="900">
                <a:solidFill>
                  <a:srgbClr val="FF0000"/>
                </a:solidFill>
                <a:ea typeface="黑体" charset="0"/>
                <a:cs typeface="黑体" charset="0"/>
              </a:rPr>
              <a:t>L</a:t>
            </a:r>
            <a:r>
              <a:rPr lang="zh-CN" altLang="en-US" sz="900">
                <a:solidFill>
                  <a:srgbClr val="FF0000"/>
                </a:solidFill>
                <a:ea typeface="黑体" charset="0"/>
                <a:cs typeface="黑体" charset="0"/>
              </a:rPr>
              <a:t>，则状态</a:t>
            </a:r>
            <a:r>
              <a:rPr lang="en-US" altLang="zh-CN" sz="900">
                <a:solidFill>
                  <a:srgbClr val="FF0000"/>
                </a:solidFill>
                <a:ea typeface="黑体" charset="0"/>
                <a:cs typeface="黑体" charset="0"/>
              </a:rPr>
              <a:t>G</a:t>
            </a:r>
            <a:r>
              <a:rPr lang="zh-CN" altLang="en-US" sz="900">
                <a:solidFill>
                  <a:srgbClr val="FF0000"/>
                </a:solidFill>
                <a:ea typeface="黑体" charset="0"/>
                <a:cs typeface="黑体" charset="0"/>
              </a:rPr>
              <a:t>发生的概率大于</a:t>
            </a:r>
            <a:r>
              <a:rPr lang="en-US" altLang="zh-CN" sz="900">
                <a:solidFill>
                  <a:srgbClr val="FF0000"/>
                </a:solidFill>
                <a:ea typeface="黑体" charset="0"/>
                <a:cs typeface="黑体" charset="0"/>
              </a:rPr>
              <a:t>p</a:t>
            </a:r>
            <a:r>
              <a:rPr lang="zh-CN" altLang="en-US" sz="900">
                <a:solidFill>
                  <a:srgbClr val="FF0000"/>
                </a:solidFill>
                <a:ea typeface="黑体" charset="0"/>
                <a:cs typeface="黑体" charset="0"/>
              </a:rPr>
              <a:t>，</a:t>
            </a:r>
          </a:p>
          <a:p>
            <a:r>
              <a:rPr lang="en-US" altLang="zh-CN" sz="900">
                <a:solidFill>
                  <a:srgbClr val="FF0000"/>
                </a:solidFill>
                <a:ea typeface="黑体" charset="0"/>
                <a:cs typeface="黑体" charset="0"/>
              </a:rPr>
              <a:t>3</a:t>
            </a:r>
            <a:r>
              <a:rPr lang="zh-CN" altLang="en-US" sz="900">
                <a:solidFill>
                  <a:srgbClr val="FF0000"/>
                </a:solidFill>
                <a:ea typeface="黑体" charset="0"/>
                <a:cs typeface="黑体" charset="0"/>
              </a:rPr>
              <a:t>、两种信号个数相同时，状态</a:t>
            </a:r>
            <a:r>
              <a:rPr lang="en-US" altLang="zh-CN" sz="900">
                <a:solidFill>
                  <a:srgbClr val="FF0000"/>
                </a:solidFill>
                <a:ea typeface="黑体" charset="0"/>
                <a:cs typeface="黑体" charset="0"/>
              </a:rPr>
              <a:t>G</a:t>
            </a:r>
            <a:r>
              <a:rPr lang="zh-CN" altLang="en-US" sz="900">
                <a:solidFill>
                  <a:srgbClr val="FF0000"/>
                </a:solidFill>
                <a:ea typeface="黑体" charset="0"/>
                <a:cs typeface="黑体" charset="0"/>
              </a:rPr>
              <a:t>发生的概率等于</a:t>
            </a:r>
            <a:r>
              <a:rPr lang="en-US" altLang="zh-CN" sz="900">
                <a:solidFill>
                  <a:srgbClr val="FF0000"/>
                </a:solidFill>
                <a:ea typeface="黑体" charset="0"/>
                <a:cs typeface="黑体" charset="0"/>
              </a:rPr>
              <a:t>p</a:t>
            </a:r>
            <a:r>
              <a:rPr lang="zh-CN" altLang="en-US" sz="900">
                <a:solidFill>
                  <a:srgbClr val="FF0000"/>
                </a:solidFill>
                <a:ea typeface="黑体" charset="0"/>
                <a:cs typeface="黑体" charset="0"/>
              </a:rPr>
              <a:t>，</a:t>
            </a:r>
          </a:p>
          <a:p>
            <a:r>
              <a:rPr lang="en-US" altLang="zh-CN" sz="900">
                <a:solidFill>
                  <a:srgbClr val="FF0000"/>
                </a:solidFill>
                <a:ea typeface="黑体" charset="0"/>
                <a:cs typeface="黑体" charset="0"/>
              </a:rPr>
              <a:t>4</a:t>
            </a:r>
            <a:r>
              <a:rPr lang="zh-CN" altLang="en-US" sz="900">
                <a:solidFill>
                  <a:srgbClr val="FF0000"/>
                </a:solidFill>
                <a:ea typeface="黑体" charset="0"/>
                <a:cs typeface="黑体" charset="0"/>
              </a:rPr>
              <a:t>、最后，</a:t>
            </a:r>
            <a:r>
              <a:rPr lang="zh-CN" altLang="en-US"/>
              <a:t>如果</a:t>
            </a:r>
            <a:r>
              <a:rPr lang="en-US" altLang="zh-CN" sz="900">
                <a:solidFill>
                  <a:srgbClr val="FF0000"/>
                </a:solidFill>
                <a:ea typeface="黑体" charset="0"/>
                <a:cs typeface="黑体" charset="0"/>
              </a:rPr>
              <a:t>H</a:t>
            </a:r>
            <a:r>
              <a:rPr lang="zh-CN" altLang="en-US" sz="900">
                <a:solidFill>
                  <a:schemeClr val="bg1"/>
                </a:solidFill>
                <a:ea typeface="黑体" charset="0"/>
                <a:cs typeface="黑体" charset="0"/>
              </a:rPr>
              <a:t>的个数少于</a:t>
            </a:r>
            <a:r>
              <a:rPr lang="en-US" altLang="zh-CN" sz="900">
                <a:solidFill>
                  <a:srgbClr val="FF0000"/>
                </a:solidFill>
                <a:ea typeface="黑体" charset="0"/>
                <a:cs typeface="黑体" charset="0"/>
              </a:rPr>
              <a:t>L</a:t>
            </a:r>
            <a:r>
              <a:rPr lang="zh-CN" altLang="en-US" sz="900">
                <a:solidFill>
                  <a:srgbClr val="FF0000"/>
                </a:solidFill>
                <a:ea typeface="黑体" charset="0"/>
                <a:cs typeface="黑体" charset="0"/>
              </a:rPr>
              <a:t>，则状态</a:t>
            </a:r>
            <a:r>
              <a:rPr lang="en-US" altLang="zh-CN" sz="900">
                <a:solidFill>
                  <a:srgbClr val="FF0000"/>
                </a:solidFill>
                <a:ea typeface="黑体" charset="0"/>
                <a:cs typeface="黑体" charset="0"/>
              </a:rPr>
              <a:t>G</a:t>
            </a:r>
            <a:r>
              <a:rPr lang="zh-CN" altLang="en-US" sz="900">
                <a:solidFill>
                  <a:srgbClr val="FF0000"/>
                </a:solidFill>
                <a:ea typeface="黑体" charset="0"/>
                <a:cs typeface="黑体" charset="0"/>
              </a:rPr>
              <a:t>发生的概率小于</a:t>
            </a:r>
            <a:r>
              <a:rPr lang="en-US" altLang="zh-CN" sz="900">
                <a:solidFill>
                  <a:srgbClr val="FF0000"/>
                </a:solidFill>
                <a:ea typeface="黑体" charset="0"/>
                <a:cs typeface="黑体" charset="0"/>
              </a:rPr>
              <a:t>p</a:t>
            </a:r>
            <a:r>
              <a:rPr lang="zh-CN" altLang="en-US" sz="900">
                <a:solidFill>
                  <a:srgbClr val="FF0000"/>
                </a:solidFill>
                <a:ea typeface="黑体" charset="0"/>
                <a:cs typeface="黑体" charset="0"/>
              </a:rPr>
              <a:t>，</a:t>
            </a:r>
          </a:p>
        </p:txBody>
      </p:sp>
    </p:spTree>
    <p:extLst>
      <p:ext uri="{BB962C8B-B14F-4D97-AF65-F5344CB8AC3E}">
        <p14:creationId xmlns:p14="http://schemas.microsoft.com/office/powerpoint/2010/main" val="5837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noFill/>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70659" name="Rectangle 3"/>
          <p:cNvSpPr>
            <a:spLocks noGrp="1" noChangeArrowheads="1"/>
          </p:cNvSpPr>
          <p:nvPr>
            <p:ph type="body" idx="1"/>
          </p:nvPr>
        </p:nvSpPr>
        <p:spPr/>
        <p:txBody>
          <a:bodyPr/>
          <a:lstStyle/>
          <a:p>
            <a:pPr marL="211021" indent="-211021"/>
            <a:r>
              <a:rPr lang="zh-CN" altLang="en-US" dirty="0"/>
              <a:t>实际情况是别人看到的是前面人的判断结果序列，而不是前面人探测到的信号序列</a:t>
            </a:r>
          </a:p>
          <a:p>
            <a:pPr marL="211021" indent="-211021"/>
            <a:r>
              <a:rPr lang="zh-CN" altLang="en-US" dirty="0"/>
              <a:t>我们需要求解基于一系列的判断结果状态</a:t>
            </a:r>
            <a:r>
              <a:rPr lang="en-US" altLang="zh-CN" dirty="0"/>
              <a:t>G</a:t>
            </a:r>
            <a:r>
              <a:rPr lang="zh-CN" altLang="en-US" dirty="0"/>
              <a:t>发生的概率，我们来看这个判断结果序列和私有信号序列有什么关系？</a:t>
            </a:r>
          </a:p>
          <a:p>
            <a:pPr marL="211021" indent="-211021"/>
            <a:r>
              <a:rPr lang="zh-CN" altLang="en-US" dirty="0"/>
              <a:t>回顾我们在上一节得出的结论：按照我们的游戏规则，一旦某个人忽略了自己的信号开始跟风选择时，级联就开始了，这也就意味着在级联开始之前信号序列和判断结果序列是一致的，一旦级联开始，尽管序号序列任然会变化，但结果序列会一直保持形成的级联到最后。</a:t>
            </a:r>
          </a:p>
          <a:p>
            <a:pPr marL="211021" indent="-211021"/>
            <a:r>
              <a:rPr lang="en-US" altLang="zh-CN" dirty="0"/>
              <a:t>1</a:t>
            </a:r>
            <a:r>
              <a:rPr lang="zh-CN" altLang="en-US" dirty="0"/>
              <a:t>、鉴于此，我们先假定该模型会形成一个级联，在来分析满足什么条件会形成这个级联，最终再证明这个条件一定会出现，也就证明了基于该模型，级联必然会形成。</a:t>
            </a:r>
          </a:p>
          <a:p>
            <a:pPr marL="211021" indent="-211021"/>
            <a:r>
              <a:rPr lang="en-US" altLang="zh-CN" dirty="0"/>
              <a:t>2</a:t>
            </a:r>
            <a:r>
              <a:rPr lang="zh-CN" altLang="en-US" dirty="0"/>
              <a:t>、我们来看</a:t>
            </a:r>
            <a:r>
              <a:rPr lang="zh-CN" altLang="en-US" sz="900" dirty="0">
                <a:solidFill>
                  <a:schemeClr val="bg1"/>
                </a:solidFill>
                <a:latin typeface="黑体" charset="0"/>
                <a:ea typeface="黑体" charset="0"/>
                <a:cs typeface="黑体" charset="0"/>
              </a:rPr>
              <a:t>信号序列</a:t>
            </a:r>
            <a:r>
              <a:rPr lang="en-US" altLang="zh-CN" sz="900" dirty="0">
                <a:solidFill>
                  <a:schemeClr val="bg1"/>
                </a:solidFill>
                <a:latin typeface="黑体" charset="0"/>
                <a:ea typeface="黑体" charset="0"/>
                <a:cs typeface="黑体" charset="0"/>
              </a:rPr>
              <a:t>s</a:t>
            </a:r>
            <a:r>
              <a:rPr lang="en-US" altLang="zh-CN" sz="900" baseline="-25000" dirty="0">
                <a:solidFill>
                  <a:schemeClr val="bg1"/>
                </a:solidFill>
                <a:latin typeface="黑体" charset="0"/>
                <a:ea typeface="黑体" charset="0"/>
                <a:cs typeface="黑体" charset="0"/>
              </a:rPr>
              <a:t>1</a:t>
            </a:r>
            <a:r>
              <a:rPr lang="zh-CN" altLang="en-US" sz="900" dirty="0">
                <a:solidFill>
                  <a:schemeClr val="bg1"/>
                </a:solidFill>
                <a:latin typeface="黑体" charset="0"/>
                <a:ea typeface="黑体" charset="0"/>
                <a:cs typeface="黑体" charset="0"/>
              </a:rPr>
              <a:t>～</a:t>
            </a:r>
            <a:r>
              <a:rPr lang="en-US" altLang="zh-CN" sz="900" dirty="0" err="1">
                <a:solidFill>
                  <a:schemeClr val="bg1"/>
                </a:solidFill>
                <a:latin typeface="黑体" charset="0"/>
                <a:ea typeface="黑体" charset="0"/>
                <a:cs typeface="黑体" charset="0"/>
              </a:rPr>
              <a:t>s</a:t>
            </a:r>
            <a:r>
              <a:rPr lang="en-US" altLang="zh-CN" sz="900" baseline="-25000" dirty="0" err="1">
                <a:solidFill>
                  <a:schemeClr val="bg1"/>
                </a:solidFill>
                <a:latin typeface="黑体" charset="0"/>
                <a:ea typeface="黑体" charset="0"/>
                <a:cs typeface="黑体" charset="0"/>
              </a:rPr>
              <a:t>k</a:t>
            </a:r>
            <a:r>
              <a:rPr lang="zh-CN" altLang="en-US" sz="900" dirty="0">
                <a:solidFill>
                  <a:schemeClr val="bg1"/>
                </a:solidFill>
                <a:latin typeface="黑体" charset="0"/>
                <a:ea typeface="黑体" charset="0"/>
                <a:cs typeface="黑体" charset="0"/>
              </a:rPr>
              <a:t>中</a:t>
            </a:r>
            <a:r>
              <a:rPr lang="en-US" altLang="zh-CN" sz="900" dirty="0">
                <a:solidFill>
                  <a:schemeClr val="bg1"/>
                </a:solidFill>
                <a:latin typeface="黑体" charset="0"/>
                <a:ea typeface="黑体" charset="0"/>
                <a:cs typeface="黑体" charset="0"/>
              </a:rPr>
              <a:t>H</a:t>
            </a:r>
            <a:r>
              <a:rPr lang="zh-CN" altLang="en-US" sz="900" dirty="0">
                <a:solidFill>
                  <a:schemeClr val="bg1"/>
                </a:solidFill>
                <a:latin typeface="黑体" charset="0"/>
                <a:ea typeface="黑体" charset="0"/>
                <a:cs typeface="黑体" charset="0"/>
              </a:rPr>
              <a:t>和</a:t>
            </a:r>
            <a:r>
              <a:rPr lang="en-US" altLang="zh-CN" sz="900" dirty="0">
                <a:solidFill>
                  <a:schemeClr val="bg1"/>
                </a:solidFill>
                <a:latin typeface="黑体" charset="0"/>
                <a:ea typeface="黑体" charset="0"/>
                <a:cs typeface="黑体" charset="0"/>
              </a:rPr>
              <a:t>L</a:t>
            </a:r>
            <a:r>
              <a:rPr lang="zh-CN" altLang="en-US" sz="900" dirty="0">
                <a:solidFill>
                  <a:schemeClr val="bg1"/>
                </a:solidFill>
                <a:latin typeface="黑体" charset="0"/>
                <a:ea typeface="黑体" charset="0"/>
                <a:cs typeface="黑体" charset="0"/>
              </a:rPr>
              <a:t>的个数如何影响接下来人的决策，根据我们刚刚证明的结果，状态概率完全取决于两种信号个数的差别。</a:t>
            </a:r>
          </a:p>
          <a:p>
            <a:pPr marL="211021" indent="-211021"/>
            <a:r>
              <a:rPr lang="en-US" altLang="zh-CN" sz="900" dirty="0">
                <a:solidFill>
                  <a:schemeClr val="bg1"/>
                </a:solidFill>
                <a:latin typeface="黑体" charset="0"/>
                <a:ea typeface="黑体" charset="0"/>
                <a:cs typeface="黑体" charset="0"/>
              </a:rPr>
              <a:t>3</a:t>
            </a:r>
            <a:r>
              <a:rPr lang="zh-CN" altLang="en-US" sz="900" dirty="0">
                <a:solidFill>
                  <a:schemeClr val="bg1"/>
                </a:solidFill>
                <a:latin typeface="黑体" charset="0"/>
                <a:ea typeface="黑体" charset="0"/>
                <a:cs typeface="黑体" charset="0"/>
              </a:rPr>
              <a:t>、当</a:t>
            </a:r>
            <a:r>
              <a:rPr lang="en-US" altLang="zh-CN" sz="900" dirty="0">
                <a:solidFill>
                  <a:schemeClr val="bg1"/>
                </a:solidFill>
                <a:latin typeface="黑体" charset="0"/>
                <a:ea typeface="黑体" charset="0"/>
                <a:cs typeface="黑体" charset="0"/>
              </a:rPr>
              <a:t>s</a:t>
            </a:r>
            <a:r>
              <a:rPr lang="en-US" altLang="zh-CN" sz="900" baseline="-25000" dirty="0">
                <a:solidFill>
                  <a:schemeClr val="bg1"/>
                </a:solidFill>
                <a:latin typeface="黑体" charset="0"/>
                <a:ea typeface="黑体" charset="0"/>
                <a:cs typeface="黑体" charset="0"/>
              </a:rPr>
              <a:t>1</a:t>
            </a:r>
            <a:r>
              <a:rPr lang="zh-CN" altLang="en-US" sz="900" dirty="0">
                <a:solidFill>
                  <a:schemeClr val="bg1"/>
                </a:solidFill>
                <a:latin typeface="黑体" charset="0"/>
                <a:ea typeface="黑体" charset="0"/>
                <a:cs typeface="黑体" charset="0"/>
              </a:rPr>
              <a:t>～</a:t>
            </a:r>
            <a:r>
              <a:rPr lang="en-US" altLang="zh-CN" sz="900" dirty="0" err="1">
                <a:solidFill>
                  <a:schemeClr val="bg1"/>
                </a:solidFill>
                <a:latin typeface="黑体" charset="0"/>
                <a:ea typeface="黑体" charset="0"/>
                <a:cs typeface="黑体" charset="0"/>
              </a:rPr>
              <a:t>s</a:t>
            </a:r>
            <a:r>
              <a:rPr lang="en-US" altLang="zh-CN" sz="900" baseline="-25000" dirty="0" err="1">
                <a:solidFill>
                  <a:schemeClr val="bg1"/>
                </a:solidFill>
                <a:latin typeface="黑体" charset="0"/>
                <a:ea typeface="黑体" charset="0"/>
                <a:cs typeface="黑体" charset="0"/>
              </a:rPr>
              <a:t>k</a:t>
            </a:r>
            <a:r>
              <a:rPr lang="en-US" altLang="zh-CN" sz="900" baseline="-25000" dirty="0">
                <a:solidFill>
                  <a:schemeClr val="bg1"/>
                </a:solidFill>
                <a:latin typeface="黑体" charset="0"/>
                <a:ea typeface="黑体" charset="0"/>
                <a:cs typeface="黑体" charset="0"/>
              </a:rPr>
              <a:t> </a:t>
            </a:r>
            <a:r>
              <a:rPr lang="zh-CN" altLang="en-US" sz="900" dirty="0">
                <a:solidFill>
                  <a:schemeClr val="bg1"/>
                </a:solidFill>
                <a:latin typeface="黑体" charset="0"/>
                <a:ea typeface="黑体" charset="0"/>
                <a:cs typeface="黑体" charset="0"/>
              </a:rPr>
              <a:t>中两种信号个数相同，接下来的无论探测到什么信号</a:t>
            </a:r>
            <a:r>
              <a:rPr lang="en-US" altLang="zh-CN" sz="900" dirty="0">
                <a:solidFill>
                  <a:schemeClr val="bg1"/>
                </a:solidFill>
                <a:latin typeface="黑体" charset="0"/>
                <a:ea typeface="黑体" charset="0"/>
                <a:cs typeface="黑体" charset="0"/>
              </a:rPr>
              <a:t>s</a:t>
            </a:r>
            <a:r>
              <a:rPr lang="en-US" altLang="zh-CN" sz="900" baseline="-25000" dirty="0">
                <a:solidFill>
                  <a:schemeClr val="bg1"/>
                </a:solidFill>
                <a:latin typeface="黑体" charset="0"/>
                <a:ea typeface="黑体" charset="0"/>
                <a:cs typeface="黑体" charset="0"/>
              </a:rPr>
              <a:t>k+1</a:t>
            </a:r>
            <a:r>
              <a:rPr lang="zh-CN" altLang="en-US" sz="900" baseline="-25000" dirty="0">
                <a:solidFill>
                  <a:schemeClr val="bg1"/>
                </a:solidFill>
                <a:latin typeface="黑体" charset="0"/>
                <a:ea typeface="黑体" charset="0"/>
                <a:cs typeface="黑体" charset="0"/>
              </a:rPr>
              <a:t>，</a:t>
            </a:r>
            <a:r>
              <a:rPr lang="zh-CN" altLang="en-US" sz="900" dirty="0">
                <a:solidFill>
                  <a:schemeClr val="bg1"/>
                </a:solidFill>
                <a:latin typeface="黑体" charset="0"/>
                <a:ea typeface="黑体" charset="0"/>
                <a:cs typeface="黑体" charset="0"/>
              </a:rPr>
              <a:t>都会使得这个信号多一个，因此会按自己的信号选择</a:t>
            </a:r>
          </a:p>
          <a:p>
            <a:pPr marL="211021" indent="-211021"/>
            <a:r>
              <a:rPr lang="en-US" altLang="zh-CN" sz="900" i="1" dirty="0">
                <a:solidFill>
                  <a:schemeClr val="bg1"/>
                </a:solidFill>
                <a:latin typeface="黑体" charset="0"/>
                <a:ea typeface="黑体" charset="0"/>
                <a:cs typeface="黑体" charset="0"/>
              </a:rPr>
              <a:t>4</a:t>
            </a:r>
            <a:r>
              <a:rPr lang="zh-CN" altLang="en-US" sz="900" i="1" dirty="0">
                <a:solidFill>
                  <a:schemeClr val="bg1"/>
                </a:solidFill>
                <a:latin typeface="黑体" charset="0"/>
                <a:ea typeface="黑体" charset="0"/>
                <a:cs typeface="黑体" charset="0"/>
              </a:rPr>
              <a:t>、</a:t>
            </a:r>
            <a:r>
              <a:rPr lang="en-US" altLang="zh-CN" sz="900" i="1" dirty="0">
                <a:solidFill>
                  <a:schemeClr val="bg1"/>
                </a:solidFill>
                <a:latin typeface="黑体" charset="0"/>
                <a:ea typeface="黑体" charset="0"/>
                <a:cs typeface="黑体" charset="0"/>
              </a:rPr>
              <a:t>s</a:t>
            </a:r>
            <a:r>
              <a:rPr lang="en-US" altLang="zh-CN" sz="900" i="1" baseline="-25000" dirty="0">
                <a:solidFill>
                  <a:schemeClr val="bg1"/>
                </a:solidFill>
                <a:latin typeface="黑体" charset="0"/>
                <a:ea typeface="黑体" charset="0"/>
                <a:cs typeface="黑体" charset="0"/>
              </a:rPr>
              <a:t>1</a:t>
            </a:r>
            <a:r>
              <a:rPr lang="zh-CN" altLang="en-US" sz="900" i="1" dirty="0">
                <a:solidFill>
                  <a:schemeClr val="bg1"/>
                </a:solidFill>
                <a:latin typeface="黑体" charset="0"/>
                <a:ea typeface="黑体" charset="0"/>
                <a:cs typeface="黑体" charset="0"/>
              </a:rPr>
              <a:t>～</a:t>
            </a:r>
            <a:r>
              <a:rPr lang="en-US" altLang="zh-CN" sz="900" i="1" dirty="0" err="1">
                <a:solidFill>
                  <a:schemeClr val="bg1"/>
                </a:solidFill>
                <a:latin typeface="黑体" charset="0"/>
                <a:ea typeface="黑体" charset="0"/>
                <a:cs typeface="黑体" charset="0"/>
              </a:rPr>
              <a:t>s</a:t>
            </a:r>
            <a:r>
              <a:rPr lang="en-US" altLang="zh-CN" sz="900" i="1" baseline="-25000" dirty="0" err="1">
                <a:solidFill>
                  <a:schemeClr val="bg1"/>
                </a:solidFill>
                <a:latin typeface="黑体" charset="0"/>
                <a:ea typeface="黑体" charset="0"/>
                <a:cs typeface="黑体" charset="0"/>
              </a:rPr>
              <a:t>k</a:t>
            </a:r>
            <a:r>
              <a:rPr lang="zh-CN" altLang="en-US" sz="900" dirty="0">
                <a:solidFill>
                  <a:schemeClr val="bg1"/>
                </a:solidFill>
                <a:latin typeface="黑体" charset="0"/>
                <a:ea typeface="黑体" charset="0"/>
                <a:cs typeface="黑体" charset="0"/>
              </a:rPr>
              <a:t>中信号个数相差</a:t>
            </a:r>
            <a:r>
              <a:rPr lang="en-US" altLang="zh-CN" sz="900" dirty="0">
                <a:solidFill>
                  <a:schemeClr val="bg1"/>
                </a:solidFill>
                <a:latin typeface="黑体" charset="0"/>
                <a:ea typeface="黑体" charset="0"/>
                <a:cs typeface="黑体" charset="0"/>
              </a:rPr>
              <a:t>1</a:t>
            </a:r>
            <a:r>
              <a:rPr lang="zh-CN" altLang="en-US" sz="900" dirty="0">
                <a:solidFill>
                  <a:schemeClr val="bg1"/>
                </a:solidFill>
                <a:latin typeface="黑体" charset="0"/>
                <a:ea typeface="黑体" charset="0"/>
                <a:cs typeface="黑体" charset="0"/>
              </a:rPr>
              <a:t>时</a:t>
            </a:r>
            <a:r>
              <a:rPr lang="en-US" altLang="zh-CN" sz="900" dirty="0">
                <a:solidFill>
                  <a:schemeClr val="bg1"/>
                </a:solidFill>
                <a:latin typeface="黑体" charset="0"/>
                <a:ea typeface="黑体" charset="0"/>
                <a:cs typeface="黑体" charset="0"/>
              </a:rPr>
              <a:t>,</a:t>
            </a:r>
            <a:r>
              <a:rPr lang="zh-CN" altLang="en-US" sz="900" dirty="0">
                <a:solidFill>
                  <a:schemeClr val="bg1"/>
                </a:solidFill>
                <a:latin typeface="黑体" charset="0"/>
                <a:ea typeface="黑体" charset="0"/>
                <a:cs typeface="黑体" charset="0"/>
              </a:rPr>
              <a:t>下一个如果是与多出的信号不同，则使得新的信号序列变成数目相同，同样会按探测到的信号</a:t>
            </a:r>
            <a:r>
              <a:rPr lang="en-US" altLang="zh-CN" i="1" dirty="0">
                <a:solidFill>
                  <a:schemeClr val="bg1"/>
                </a:solidFill>
                <a:latin typeface="黑体" charset="0"/>
                <a:ea typeface="黑体" charset="0"/>
                <a:cs typeface="黑体" charset="0"/>
              </a:rPr>
              <a:t>s</a:t>
            </a:r>
            <a:r>
              <a:rPr lang="en-US" altLang="zh-CN" i="1" baseline="-25000" dirty="0">
                <a:solidFill>
                  <a:schemeClr val="bg1"/>
                </a:solidFill>
                <a:latin typeface="黑体" charset="0"/>
                <a:ea typeface="黑体" charset="0"/>
                <a:cs typeface="黑体" charset="0"/>
              </a:rPr>
              <a:t>k+1</a:t>
            </a:r>
            <a:r>
              <a:rPr lang="zh-CN" altLang="en-US" sz="900" dirty="0">
                <a:solidFill>
                  <a:schemeClr val="bg1"/>
                </a:solidFill>
                <a:latin typeface="黑体" charset="0"/>
                <a:ea typeface="黑体" charset="0"/>
                <a:cs typeface="黑体" charset="0"/>
              </a:rPr>
              <a:t>选择，若是与多出的信号一致，也会按自己的信号选择。</a:t>
            </a:r>
          </a:p>
          <a:p>
            <a:pPr marL="211021" indent="-211021"/>
            <a:r>
              <a:rPr lang="en-US" altLang="zh-CN" sz="900" dirty="0">
                <a:solidFill>
                  <a:schemeClr val="bg1"/>
                </a:solidFill>
                <a:latin typeface="黑体" charset="0"/>
                <a:ea typeface="黑体" charset="0"/>
                <a:cs typeface="黑体" charset="0"/>
              </a:rPr>
              <a:t>5</a:t>
            </a:r>
            <a:r>
              <a:rPr lang="zh-CN" altLang="en-US" sz="900" dirty="0">
                <a:solidFill>
                  <a:schemeClr val="bg1"/>
                </a:solidFill>
                <a:latin typeface="黑体" charset="0"/>
                <a:ea typeface="黑体" charset="0"/>
                <a:cs typeface="黑体" charset="0"/>
              </a:rPr>
              <a:t>、当</a:t>
            </a:r>
            <a:r>
              <a:rPr lang="en-US" altLang="zh-CN" sz="900" i="1" dirty="0">
                <a:solidFill>
                  <a:schemeClr val="bg1"/>
                </a:solidFill>
                <a:latin typeface="黑体" charset="0"/>
                <a:ea typeface="黑体" charset="0"/>
                <a:cs typeface="黑体" charset="0"/>
              </a:rPr>
              <a:t>s</a:t>
            </a:r>
            <a:r>
              <a:rPr lang="en-US" altLang="zh-CN" sz="900" i="1" baseline="-25000" dirty="0">
                <a:solidFill>
                  <a:schemeClr val="bg1"/>
                </a:solidFill>
                <a:latin typeface="黑体" charset="0"/>
                <a:ea typeface="黑体" charset="0"/>
                <a:cs typeface="黑体" charset="0"/>
              </a:rPr>
              <a:t>1</a:t>
            </a:r>
            <a:r>
              <a:rPr lang="zh-CN" altLang="en-US" sz="900" i="1" dirty="0">
                <a:solidFill>
                  <a:schemeClr val="bg1"/>
                </a:solidFill>
                <a:latin typeface="黑体" charset="0"/>
                <a:ea typeface="黑体" charset="0"/>
                <a:cs typeface="黑体" charset="0"/>
              </a:rPr>
              <a:t>～</a:t>
            </a:r>
            <a:r>
              <a:rPr lang="en-US" altLang="zh-CN" sz="900" i="1" dirty="0" err="1">
                <a:solidFill>
                  <a:schemeClr val="bg1"/>
                </a:solidFill>
                <a:latin typeface="黑体" charset="0"/>
                <a:ea typeface="黑体" charset="0"/>
                <a:cs typeface="黑体" charset="0"/>
              </a:rPr>
              <a:t>s</a:t>
            </a:r>
            <a:r>
              <a:rPr lang="en-US" altLang="zh-CN" sz="900" i="1" baseline="-25000" dirty="0" err="1">
                <a:solidFill>
                  <a:schemeClr val="bg1"/>
                </a:solidFill>
                <a:latin typeface="黑体" charset="0"/>
                <a:ea typeface="黑体" charset="0"/>
                <a:cs typeface="黑体" charset="0"/>
              </a:rPr>
              <a:t>k</a:t>
            </a:r>
            <a:r>
              <a:rPr lang="zh-CN" altLang="en-US" sz="900" dirty="0">
                <a:solidFill>
                  <a:schemeClr val="bg1"/>
                </a:solidFill>
                <a:latin typeface="黑体" charset="0"/>
                <a:ea typeface="黑体" charset="0"/>
                <a:cs typeface="黑体" charset="0"/>
              </a:rPr>
              <a:t>中信号个数相差</a:t>
            </a:r>
            <a:r>
              <a:rPr lang="en-US" altLang="zh-CN" sz="900" dirty="0">
                <a:solidFill>
                  <a:schemeClr val="bg1"/>
                </a:solidFill>
                <a:latin typeface="黑体" charset="0"/>
                <a:ea typeface="黑体" charset="0"/>
                <a:cs typeface="黑体" charset="0"/>
              </a:rPr>
              <a:t>2</a:t>
            </a:r>
            <a:r>
              <a:rPr lang="zh-CN" altLang="en-US" sz="900" dirty="0">
                <a:solidFill>
                  <a:schemeClr val="bg1"/>
                </a:solidFill>
                <a:latin typeface="黑体" charset="0"/>
                <a:ea typeface="黑体" charset="0"/>
                <a:cs typeface="黑体" charset="0"/>
              </a:rPr>
              <a:t>时</a:t>
            </a:r>
            <a:r>
              <a:rPr lang="en-US" altLang="zh-CN" sz="900" dirty="0">
                <a:solidFill>
                  <a:schemeClr val="bg1"/>
                </a:solidFill>
                <a:latin typeface="黑体" charset="0"/>
                <a:ea typeface="黑体" charset="0"/>
                <a:cs typeface="黑体" charset="0"/>
              </a:rPr>
              <a:t>,</a:t>
            </a:r>
            <a:r>
              <a:rPr lang="zh-CN" altLang="en-US" sz="900" dirty="0">
                <a:solidFill>
                  <a:schemeClr val="bg1"/>
                </a:solidFill>
                <a:latin typeface="黑体" charset="0"/>
                <a:ea typeface="黑体" charset="0"/>
                <a:cs typeface="黑体" charset="0"/>
              </a:rPr>
              <a:t>下一个人无论探测到的</a:t>
            </a:r>
            <a:r>
              <a:rPr lang="en-US" altLang="zh-CN" sz="900" dirty="0">
                <a:solidFill>
                  <a:schemeClr val="bg1"/>
                </a:solidFill>
                <a:latin typeface="黑体" charset="0"/>
                <a:ea typeface="黑体" charset="0"/>
                <a:cs typeface="黑体" charset="0"/>
              </a:rPr>
              <a:t>s</a:t>
            </a:r>
            <a:r>
              <a:rPr lang="en-US" altLang="zh-CN" sz="900" baseline="-25000" dirty="0">
                <a:solidFill>
                  <a:schemeClr val="bg1"/>
                </a:solidFill>
                <a:latin typeface="黑体" charset="0"/>
                <a:ea typeface="黑体" charset="0"/>
                <a:cs typeface="黑体" charset="0"/>
              </a:rPr>
              <a:t>k+1</a:t>
            </a:r>
            <a:r>
              <a:rPr lang="zh-CN" altLang="en-US" sz="900" dirty="0">
                <a:solidFill>
                  <a:schemeClr val="bg1"/>
                </a:solidFill>
                <a:latin typeface="黑体" charset="0"/>
                <a:ea typeface="黑体" charset="0"/>
                <a:cs typeface="黑体" charset="0"/>
              </a:rPr>
              <a:t>是什么，原来多出的信号任然会多出至少</a:t>
            </a:r>
            <a:r>
              <a:rPr lang="en-US" altLang="zh-CN" sz="900" dirty="0">
                <a:solidFill>
                  <a:schemeClr val="bg1"/>
                </a:solidFill>
                <a:latin typeface="黑体" charset="0"/>
                <a:ea typeface="黑体" charset="0"/>
                <a:cs typeface="黑体" charset="0"/>
              </a:rPr>
              <a:t>1</a:t>
            </a:r>
            <a:r>
              <a:rPr lang="zh-CN" altLang="en-US" sz="900" dirty="0">
                <a:solidFill>
                  <a:schemeClr val="bg1"/>
                </a:solidFill>
                <a:latin typeface="黑体" charset="0"/>
                <a:ea typeface="黑体" charset="0"/>
                <a:cs typeface="黑体" charset="0"/>
              </a:rPr>
              <a:t>个，因此从这个</a:t>
            </a:r>
            <a:r>
              <a:rPr lang="en-US" altLang="zh-CN" sz="900" dirty="0">
                <a:solidFill>
                  <a:schemeClr val="bg1"/>
                </a:solidFill>
                <a:latin typeface="黑体" charset="0"/>
                <a:ea typeface="黑体" charset="0"/>
                <a:cs typeface="黑体" charset="0"/>
              </a:rPr>
              <a:t>K+1</a:t>
            </a:r>
            <a:r>
              <a:rPr lang="zh-CN" altLang="en-US" sz="900" dirty="0">
                <a:solidFill>
                  <a:schemeClr val="bg1"/>
                </a:solidFill>
                <a:latin typeface="黑体" charset="0"/>
                <a:ea typeface="黑体" charset="0"/>
                <a:cs typeface="黑体" charset="0"/>
              </a:rPr>
              <a:t>个人开始，会跟从出现信号较多一方选择，形成级联。</a:t>
            </a:r>
          </a:p>
          <a:p>
            <a:pPr marL="211021" indent="-211021"/>
            <a:r>
              <a:rPr lang="en-US" altLang="zh-CN" sz="900" dirty="0">
                <a:solidFill>
                  <a:schemeClr val="bg1"/>
                </a:solidFill>
                <a:latin typeface="黑体" charset="0"/>
                <a:ea typeface="黑体" charset="0"/>
                <a:cs typeface="黑体" charset="0"/>
              </a:rPr>
              <a:t>6</a:t>
            </a:r>
            <a:r>
              <a:rPr lang="zh-CN" altLang="en-US" sz="900" dirty="0">
                <a:solidFill>
                  <a:schemeClr val="bg1"/>
                </a:solidFill>
                <a:latin typeface="黑体" charset="0"/>
                <a:ea typeface="黑体" charset="0"/>
                <a:cs typeface="黑体" charset="0"/>
              </a:rPr>
              <a:t>、当</a:t>
            </a:r>
            <a:r>
              <a:rPr lang="en-US" altLang="zh-CN" sz="900" dirty="0">
                <a:solidFill>
                  <a:schemeClr val="bg1"/>
                </a:solidFill>
                <a:latin typeface="黑体" charset="0"/>
                <a:ea typeface="黑体" charset="0"/>
                <a:cs typeface="黑体" charset="0"/>
              </a:rPr>
              <a:t>k</a:t>
            </a:r>
            <a:r>
              <a:rPr lang="zh-CN" altLang="en-US" sz="900" dirty="0">
                <a:solidFill>
                  <a:schemeClr val="bg1"/>
                </a:solidFill>
                <a:latin typeface="黑体" charset="0"/>
                <a:ea typeface="黑体" charset="0"/>
                <a:cs typeface="黑体" charset="0"/>
              </a:rPr>
              <a:t>满足信号序列中两种信号个数相差为</a:t>
            </a:r>
            <a:r>
              <a:rPr lang="en-US" altLang="zh-CN" sz="900" dirty="0">
                <a:solidFill>
                  <a:schemeClr val="bg1"/>
                </a:solidFill>
                <a:latin typeface="黑体" charset="0"/>
                <a:ea typeface="黑体" charset="0"/>
                <a:cs typeface="黑体" charset="0"/>
              </a:rPr>
              <a:t>2</a:t>
            </a:r>
            <a:r>
              <a:rPr lang="zh-CN" altLang="en-US" sz="900" dirty="0">
                <a:solidFill>
                  <a:schemeClr val="bg1"/>
                </a:solidFill>
                <a:latin typeface="黑体" charset="0"/>
                <a:ea typeface="黑体" charset="0"/>
                <a:cs typeface="黑体" charset="0"/>
              </a:rPr>
              <a:t>时，就必然会形成级联。	</a:t>
            </a:r>
          </a:p>
          <a:p>
            <a:pPr marL="211021" indent="-211021"/>
            <a:r>
              <a:rPr lang="zh-CN" altLang="en-US" sz="900" dirty="0">
                <a:solidFill>
                  <a:schemeClr val="bg1"/>
                </a:solidFill>
                <a:latin typeface="黑体" charset="0"/>
                <a:ea typeface="黑体" charset="0"/>
                <a:cs typeface="黑体" charset="0"/>
              </a:rPr>
              <a:t>	接下来只要证明个体探测到的信号序列中出现两种信号个数之差大于等于</a:t>
            </a:r>
            <a:r>
              <a:rPr lang="en-US" altLang="zh-CN" sz="900" dirty="0">
                <a:solidFill>
                  <a:schemeClr val="bg1"/>
                </a:solidFill>
                <a:latin typeface="黑体" charset="0"/>
                <a:ea typeface="黑体" charset="0"/>
                <a:cs typeface="黑体" charset="0"/>
              </a:rPr>
              <a:t>2</a:t>
            </a:r>
            <a:r>
              <a:rPr lang="zh-CN" altLang="en-US" sz="900" dirty="0">
                <a:solidFill>
                  <a:schemeClr val="bg1"/>
                </a:solidFill>
                <a:latin typeface="黑体" charset="0"/>
                <a:ea typeface="黑体" charset="0"/>
                <a:cs typeface="黑体" charset="0"/>
              </a:rPr>
              <a:t>的概率为</a:t>
            </a:r>
            <a:r>
              <a:rPr lang="en-US" altLang="zh-CN" sz="900" dirty="0">
                <a:solidFill>
                  <a:schemeClr val="bg1"/>
                </a:solidFill>
                <a:latin typeface="黑体" charset="0"/>
                <a:ea typeface="黑体" charset="0"/>
                <a:cs typeface="黑体" charset="0"/>
              </a:rPr>
              <a:t>1</a:t>
            </a:r>
            <a:r>
              <a:rPr lang="zh-CN" altLang="en-US" sz="900" dirty="0">
                <a:solidFill>
                  <a:schemeClr val="bg1"/>
                </a:solidFill>
                <a:latin typeface="黑体" charset="0"/>
                <a:ea typeface="黑体" charset="0"/>
                <a:cs typeface="黑体" charset="0"/>
              </a:rPr>
              <a:t>，就可以证明该模型产生信息级联的概率为</a:t>
            </a:r>
            <a:r>
              <a:rPr lang="en-US" altLang="zh-CN" sz="900" dirty="0">
                <a:solidFill>
                  <a:schemeClr val="bg1"/>
                </a:solidFill>
                <a:latin typeface="黑体" charset="0"/>
                <a:ea typeface="黑体" charset="0"/>
                <a:cs typeface="黑体" charset="0"/>
              </a:rPr>
              <a:t>1.</a:t>
            </a:r>
            <a:endParaRPr lang="en-US" altLang="zh-CN" sz="900" dirty="0">
              <a:solidFill>
                <a:srgbClr val="FFFF00"/>
              </a:solidFill>
              <a:latin typeface="黑体" charset="0"/>
              <a:ea typeface="黑体" charset="0"/>
              <a:cs typeface="黑体" charset="0"/>
            </a:endParaRPr>
          </a:p>
          <a:p>
            <a:pPr marL="211021" indent="-211021"/>
            <a:r>
              <a:rPr lang="en-US" altLang="zh-CN" dirty="0"/>
              <a:t>【】</a:t>
            </a:r>
          </a:p>
        </p:txBody>
      </p:sp>
    </p:spTree>
    <p:extLst>
      <p:ext uri="{BB962C8B-B14F-4D97-AF65-F5344CB8AC3E}">
        <p14:creationId xmlns:p14="http://schemas.microsoft.com/office/powerpoint/2010/main" val="2493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noFill/>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p:txBody>
          <a:bodyPr/>
          <a:lstStyle/>
          <a:p>
            <a:r>
              <a:rPr lang="en-US" altLang="zh-CN"/>
              <a:t>1</a:t>
            </a:r>
            <a:r>
              <a:rPr lang="zh-CN" altLang="en-US"/>
              <a:t>、实际上当连续出现</a:t>
            </a:r>
            <a:r>
              <a:rPr lang="en-US" altLang="zh-CN"/>
              <a:t>3</a:t>
            </a:r>
            <a:r>
              <a:rPr lang="zh-CN" altLang="en-US"/>
              <a:t>个相同的信号就可以满足两种信号个数相差为</a:t>
            </a:r>
            <a:r>
              <a:rPr lang="en-US" altLang="zh-CN"/>
              <a:t>2</a:t>
            </a:r>
            <a:r>
              <a:rPr lang="zh-CN" altLang="en-US"/>
              <a:t>，</a:t>
            </a:r>
            <a:r>
              <a:rPr lang="zh-CN" altLang="en-US" sz="900">
                <a:solidFill>
                  <a:schemeClr val="bg1"/>
                </a:solidFill>
                <a:latin typeface="黑体" charset="0"/>
                <a:ea typeface="黑体" charset="0"/>
                <a:cs typeface="黑体" charset="0"/>
              </a:rPr>
              <a:t>只要证明：对</a:t>
            </a:r>
            <a:r>
              <a:rPr lang="en-US" altLang="zh-CN" sz="900">
                <a:solidFill>
                  <a:schemeClr val="bg1"/>
                </a:solidFill>
                <a:ea typeface="黑体" charset="0"/>
                <a:cs typeface="黑体" charset="0"/>
              </a:rPr>
              <a:t>N</a:t>
            </a:r>
            <a:r>
              <a:rPr lang="zh-CN" altLang="en-US" sz="900">
                <a:solidFill>
                  <a:schemeClr val="bg1"/>
                </a:solidFill>
                <a:latin typeface="黑体" charset="0"/>
                <a:ea typeface="黑体" charset="0"/>
                <a:cs typeface="黑体" charset="0"/>
              </a:rPr>
              <a:t>个信号的序列，当</a:t>
            </a:r>
            <a:r>
              <a:rPr lang="en-US" altLang="zh-CN" sz="900">
                <a:solidFill>
                  <a:schemeClr val="bg1"/>
                </a:solidFill>
                <a:ea typeface="黑体" charset="0"/>
                <a:cs typeface="黑体" charset="0"/>
              </a:rPr>
              <a:t>N</a:t>
            </a:r>
            <a:r>
              <a:rPr lang="zh-CN" altLang="en-US" sz="900">
                <a:solidFill>
                  <a:schemeClr val="bg1"/>
                </a:solidFill>
                <a:latin typeface="黑体" charset="0"/>
                <a:ea typeface="黑体" charset="0"/>
                <a:cs typeface="黑体" charset="0"/>
              </a:rPr>
              <a:t>足够大时，存在连续</a:t>
            </a:r>
            <a:r>
              <a:rPr lang="en-US" altLang="zh-CN" sz="900">
                <a:solidFill>
                  <a:schemeClr val="bg1"/>
                </a:solidFill>
                <a:latin typeface="黑体" charset="0"/>
                <a:ea typeface="黑体" charset="0"/>
                <a:cs typeface="黑体" charset="0"/>
              </a:rPr>
              <a:t>3</a:t>
            </a:r>
            <a:r>
              <a:rPr lang="zh-CN" altLang="en-US" sz="900">
                <a:solidFill>
                  <a:schemeClr val="bg1"/>
                </a:solidFill>
                <a:latin typeface="黑体" charset="0"/>
                <a:ea typeface="黑体" charset="0"/>
                <a:cs typeface="黑体" charset="0"/>
              </a:rPr>
              <a:t>个相同信号的概率为</a:t>
            </a:r>
            <a:r>
              <a:rPr lang="en-US" altLang="zh-CN" sz="900">
                <a:solidFill>
                  <a:schemeClr val="bg1"/>
                </a:solidFill>
                <a:latin typeface="黑体" charset="0"/>
                <a:ea typeface="黑体" charset="0"/>
                <a:cs typeface="黑体" charset="0"/>
              </a:rPr>
              <a:t>1</a:t>
            </a:r>
          </a:p>
          <a:p>
            <a:r>
              <a:rPr lang="en-US" altLang="zh-CN" sz="900">
                <a:solidFill>
                  <a:schemeClr val="bg1"/>
                </a:solidFill>
                <a:latin typeface="黑体" charset="0"/>
                <a:ea typeface="黑体" charset="0"/>
                <a:cs typeface="黑体" charset="0"/>
              </a:rPr>
              <a:t>2</a:t>
            </a:r>
            <a:r>
              <a:rPr lang="zh-CN" altLang="en-US" sz="900">
                <a:solidFill>
                  <a:schemeClr val="bg1"/>
                </a:solidFill>
                <a:latin typeface="黑体" charset="0"/>
                <a:ea typeface="黑体" charset="0"/>
                <a:cs typeface="黑体" charset="0"/>
              </a:rPr>
              <a:t>、</a:t>
            </a:r>
            <a:r>
              <a:rPr lang="zh-CN" altLang="en-US">
                <a:solidFill>
                  <a:schemeClr val="bg1"/>
                </a:solidFill>
                <a:latin typeface="黑体" charset="0"/>
                <a:ea typeface="黑体" charset="0"/>
                <a:cs typeface="黑体" charset="0"/>
              </a:rPr>
              <a:t>将</a:t>
            </a:r>
            <a:r>
              <a:rPr lang="en-US" altLang="zh-CN">
                <a:solidFill>
                  <a:schemeClr val="bg1"/>
                </a:solidFill>
                <a:ea typeface="黑体" charset="0"/>
                <a:cs typeface="黑体" charset="0"/>
              </a:rPr>
              <a:t>N</a:t>
            </a:r>
            <a:r>
              <a:rPr lang="zh-CN" altLang="en-US">
                <a:solidFill>
                  <a:schemeClr val="bg1"/>
                </a:solidFill>
                <a:latin typeface="黑体" charset="0"/>
                <a:ea typeface="黑体" charset="0"/>
                <a:cs typeface="黑体" charset="0"/>
              </a:rPr>
              <a:t>个信号的序列</a:t>
            </a:r>
            <a:r>
              <a:rPr lang="en-US" altLang="zh-CN">
                <a:solidFill>
                  <a:schemeClr val="bg1"/>
                </a:solidFill>
                <a:ea typeface="黑体" charset="0"/>
                <a:cs typeface="黑体" charset="0"/>
              </a:rPr>
              <a:t>3</a:t>
            </a:r>
            <a:r>
              <a:rPr lang="zh-CN" altLang="en-US">
                <a:solidFill>
                  <a:schemeClr val="bg1"/>
                </a:solidFill>
                <a:latin typeface="黑体" charset="0"/>
                <a:ea typeface="黑体" charset="0"/>
                <a:cs typeface="黑体" charset="0"/>
              </a:rPr>
              <a:t>个一组进行分组，</a:t>
            </a:r>
          </a:p>
          <a:p>
            <a:r>
              <a:rPr lang="en-US" altLang="zh-CN">
                <a:solidFill>
                  <a:schemeClr val="bg1"/>
                </a:solidFill>
                <a:latin typeface="黑体" charset="0"/>
                <a:ea typeface="黑体" charset="0"/>
                <a:cs typeface="黑体" charset="0"/>
              </a:rPr>
              <a:t>3</a:t>
            </a:r>
            <a:r>
              <a:rPr lang="zh-CN" altLang="en-US">
                <a:solidFill>
                  <a:schemeClr val="bg1"/>
                </a:solidFill>
                <a:latin typeface="黑体" charset="0"/>
                <a:ea typeface="黑体" charset="0"/>
                <a:cs typeface="黑体" charset="0"/>
              </a:rPr>
              <a:t>、任何一组</a:t>
            </a:r>
            <a:r>
              <a:rPr lang="en-US" altLang="zh-CN">
                <a:solidFill>
                  <a:schemeClr val="bg1"/>
                </a:solidFill>
                <a:latin typeface="黑体" charset="0"/>
                <a:ea typeface="黑体" charset="0"/>
                <a:cs typeface="黑体" charset="0"/>
              </a:rPr>
              <a:t>3</a:t>
            </a:r>
            <a:r>
              <a:rPr lang="zh-CN" altLang="en-US">
                <a:solidFill>
                  <a:schemeClr val="bg1"/>
                </a:solidFill>
                <a:latin typeface="黑体" charset="0"/>
                <a:ea typeface="黑体" charset="0"/>
                <a:cs typeface="黑体" charset="0"/>
              </a:rPr>
              <a:t>个信号相同的概率是连续出现三个高信号或三个低信号，概率为：</a:t>
            </a:r>
            <a:r>
              <a:rPr lang="en-US" altLang="zh-CN">
                <a:solidFill>
                  <a:schemeClr val="bg1"/>
                </a:solidFill>
                <a:latin typeface="黑体" charset="0"/>
                <a:ea typeface="黑体" charset="0"/>
                <a:cs typeface="黑体" charset="0"/>
              </a:rPr>
              <a:t> q</a:t>
            </a:r>
            <a:r>
              <a:rPr lang="en-US" altLang="zh-CN" baseline="30000">
                <a:solidFill>
                  <a:schemeClr val="bg1"/>
                </a:solidFill>
                <a:latin typeface="黑体" charset="0"/>
                <a:ea typeface="黑体" charset="0"/>
                <a:cs typeface="黑体" charset="0"/>
              </a:rPr>
              <a:t>3</a:t>
            </a:r>
            <a:r>
              <a:rPr lang="en-US" altLang="zh-CN">
                <a:solidFill>
                  <a:schemeClr val="bg1"/>
                </a:solidFill>
                <a:latin typeface="黑体" charset="0"/>
                <a:ea typeface="黑体" charset="0"/>
                <a:cs typeface="黑体" charset="0"/>
              </a:rPr>
              <a:t>+(1-q)</a:t>
            </a:r>
            <a:r>
              <a:rPr lang="en-US" altLang="zh-CN" baseline="30000">
                <a:solidFill>
                  <a:schemeClr val="bg1"/>
                </a:solidFill>
                <a:latin typeface="黑体" charset="0"/>
                <a:ea typeface="黑体" charset="0"/>
                <a:cs typeface="黑体" charset="0"/>
              </a:rPr>
              <a:t>3</a:t>
            </a:r>
            <a:r>
              <a:rPr lang="zh-CN" altLang="en-US">
                <a:solidFill>
                  <a:schemeClr val="bg1"/>
                </a:solidFill>
                <a:latin typeface="黑体" charset="0"/>
                <a:ea typeface="黑体" charset="0"/>
                <a:cs typeface="黑体" charset="0"/>
              </a:rPr>
              <a:t>，</a:t>
            </a:r>
          </a:p>
          <a:p>
            <a:r>
              <a:rPr lang="en-US" altLang="zh-CN">
                <a:solidFill>
                  <a:schemeClr val="bg1"/>
                </a:solidFill>
                <a:latin typeface="黑体" charset="0"/>
                <a:ea typeface="黑体" charset="0"/>
                <a:cs typeface="黑体" charset="0"/>
              </a:rPr>
              <a:t>4</a:t>
            </a:r>
            <a:r>
              <a:rPr lang="zh-CN" altLang="en-US">
                <a:solidFill>
                  <a:schemeClr val="bg1"/>
                </a:solidFill>
                <a:latin typeface="黑体" charset="0"/>
                <a:ea typeface="黑体" charset="0"/>
                <a:cs typeface="黑体" charset="0"/>
              </a:rPr>
              <a:t>、没有任何一组有</a:t>
            </a:r>
            <a:r>
              <a:rPr lang="en-US" altLang="zh-CN">
                <a:solidFill>
                  <a:schemeClr val="bg1"/>
                </a:solidFill>
                <a:latin typeface="黑体" charset="0"/>
                <a:ea typeface="黑体" charset="0"/>
                <a:cs typeface="黑体" charset="0"/>
              </a:rPr>
              <a:t>3</a:t>
            </a:r>
            <a:r>
              <a:rPr lang="zh-CN" altLang="en-US">
                <a:solidFill>
                  <a:schemeClr val="bg1"/>
                </a:solidFill>
                <a:latin typeface="黑体" charset="0"/>
                <a:ea typeface="黑体" charset="0"/>
                <a:cs typeface="黑体" charset="0"/>
              </a:rPr>
              <a:t>个信号相同的概率就是</a:t>
            </a:r>
            <a:r>
              <a:rPr lang="en-US" altLang="zh-CN">
                <a:solidFill>
                  <a:schemeClr val="bg1"/>
                </a:solidFill>
                <a:latin typeface="黑体" charset="0"/>
                <a:ea typeface="黑体" charset="0"/>
                <a:cs typeface="黑体" charset="0"/>
              </a:rPr>
              <a:t>(1-q</a:t>
            </a:r>
            <a:r>
              <a:rPr lang="en-US" altLang="zh-CN" baseline="30000">
                <a:solidFill>
                  <a:schemeClr val="bg1"/>
                </a:solidFill>
                <a:latin typeface="黑体" charset="0"/>
                <a:ea typeface="黑体" charset="0"/>
                <a:cs typeface="黑体" charset="0"/>
              </a:rPr>
              <a:t>3</a:t>
            </a:r>
            <a:r>
              <a:rPr lang="en-US" altLang="zh-CN">
                <a:solidFill>
                  <a:schemeClr val="bg1"/>
                </a:solidFill>
                <a:latin typeface="黑体" charset="0"/>
                <a:ea typeface="黑体" charset="0"/>
                <a:cs typeface="黑体" charset="0"/>
              </a:rPr>
              <a:t>-(1-q)</a:t>
            </a:r>
            <a:r>
              <a:rPr lang="en-US" altLang="zh-CN" baseline="30000">
                <a:solidFill>
                  <a:schemeClr val="bg1"/>
                </a:solidFill>
                <a:latin typeface="黑体" charset="0"/>
                <a:ea typeface="黑体" charset="0"/>
                <a:cs typeface="黑体" charset="0"/>
              </a:rPr>
              <a:t>3</a:t>
            </a:r>
            <a:r>
              <a:rPr lang="en-US" altLang="zh-CN">
                <a:solidFill>
                  <a:schemeClr val="bg1"/>
                </a:solidFill>
                <a:latin typeface="黑体" charset="0"/>
                <a:ea typeface="黑体" charset="0"/>
                <a:cs typeface="黑体" charset="0"/>
              </a:rPr>
              <a:t>)</a:t>
            </a:r>
            <a:r>
              <a:rPr lang="en-US" altLang="zh-CN" baseline="30000">
                <a:solidFill>
                  <a:schemeClr val="bg1"/>
                </a:solidFill>
                <a:latin typeface="黑体" charset="0"/>
                <a:ea typeface="黑体" charset="0"/>
                <a:cs typeface="黑体" charset="0"/>
              </a:rPr>
              <a:t>N/3</a:t>
            </a:r>
            <a:r>
              <a:rPr lang="en-US" altLang="zh-CN">
                <a:solidFill>
                  <a:schemeClr val="bg1"/>
                </a:solidFill>
                <a:latin typeface="黑体" charset="0"/>
                <a:ea typeface="黑体" charset="0"/>
                <a:cs typeface="黑体" charset="0"/>
              </a:rPr>
              <a:t> </a:t>
            </a:r>
            <a:r>
              <a:rPr lang="zh-CN" altLang="en-US">
                <a:solidFill>
                  <a:schemeClr val="bg1"/>
                </a:solidFill>
                <a:latin typeface="黑体" charset="0"/>
                <a:ea typeface="黑体" charset="0"/>
                <a:cs typeface="黑体" charset="0"/>
              </a:rPr>
              <a:t>，</a:t>
            </a:r>
          </a:p>
          <a:p>
            <a:r>
              <a:rPr lang="en-US" altLang="zh-CN">
                <a:solidFill>
                  <a:schemeClr val="bg1"/>
                </a:solidFill>
                <a:latin typeface="黑体" charset="0"/>
                <a:ea typeface="黑体" charset="0"/>
                <a:cs typeface="黑体" charset="0"/>
              </a:rPr>
              <a:t>5</a:t>
            </a:r>
            <a:r>
              <a:rPr lang="zh-CN" altLang="en-US">
                <a:solidFill>
                  <a:schemeClr val="bg1"/>
                </a:solidFill>
                <a:latin typeface="黑体" charset="0"/>
                <a:ea typeface="黑体" charset="0"/>
                <a:cs typeface="黑体" charset="0"/>
              </a:rPr>
              <a:t>、随</a:t>
            </a:r>
            <a:r>
              <a:rPr lang="en-US" altLang="zh-CN">
                <a:solidFill>
                  <a:schemeClr val="bg1"/>
                </a:solidFill>
                <a:ea typeface="黑体" charset="0"/>
                <a:cs typeface="黑体" charset="0"/>
              </a:rPr>
              <a:t>N</a:t>
            </a:r>
            <a:r>
              <a:rPr lang="zh-CN" altLang="en-US">
                <a:solidFill>
                  <a:schemeClr val="bg1"/>
                </a:solidFill>
                <a:latin typeface="黑体" charset="0"/>
                <a:ea typeface="黑体" charset="0"/>
                <a:cs typeface="黑体" charset="0"/>
              </a:rPr>
              <a:t>增大，可以看到这个概率趋向于</a:t>
            </a:r>
            <a:r>
              <a:rPr lang="en-US" altLang="zh-CN">
                <a:solidFill>
                  <a:schemeClr val="bg1"/>
                </a:solidFill>
                <a:latin typeface="黑体" charset="0"/>
                <a:ea typeface="黑体" charset="0"/>
                <a:cs typeface="黑体" charset="0"/>
              </a:rPr>
              <a:t>0</a:t>
            </a:r>
            <a:r>
              <a:rPr lang="zh-CN" altLang="en-US">
                <a:solidFill>
                  <a:schemeClr val="bg1"/>
                </a:solidFill>
                <a:latin typeface="黑体" charset="0"/>
                <a:ea typeface="黑体" charset="0"/>
                <a:cs typeface="黑体" charset="0"/>
              </a:rPr>
              <a:t>，</a:t>
            </a:r>
          </a:p>
          <a:p>
            <a:r>
              <a:rPr lang="zh-CN" altLang="en-US">
                <a:solidFill>
                  <a:schemeClr val="bg1"/>
                </a:solidFill>
                <a:latin typeface="黑体" charset="0"/>
                <a:ea typeface="黑体" charset="0"/>
                <a:cs typeface="黑体" charset="0"/>
              </a:rPr>
              <a:t>证明完毕。</a:t>
            </a:r>
          </a:p>
        </p:txBody>
      </p:sp>
    </p:spTree>
    <p:extLst>
      <p:ext uri="{BB962C8B-B14F-4D97-AF65-F5344CB8AC3E}">
        <p14:creationId xmlns:p14="http://schemas.microsoft.com/office/powerpoint/2010/main" val="322482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11，b，12怎么选择</a:t>
            </a:r>
          </a:p>
        </p:txBody>
      </p:sp>
      <p:sp>
        <p:nvSpPr>
          <p:cNvPr id="4" name="Slide Number Placeholder 3"/>
          <p:cNvSpPr>
            <a:spLocks noGrp="1"/>
          </p:cNvSpPr>
          <p:nvPr>
            <p:ph type="sldNum" sz="quarter" idx="10"/>
          </p:nvPr>
        </p:nvSpPr>
        <p:spPr/>
        <p:txBody>
          <a:bodyPr/>
          <a:lstStyle/>
          <a:p>
            <a:fld id="{B2D6E05B-70BB-B744-8799-2E091D0DCA2B}" type="slidenum">
              <a:rPr lang="en-US" smtClean="0"/>
              <a:t>39</a:t>
            </a:fld>
            <a:endParaRPr lang="en-US"/>
          </a:p>
        </p:txBody>
      </p:sp>
    </p:spTree>
    <p:extLst>
      <p:ext uri="{BB962C8B-B14F-4D97-AF65-F5344CB8AC3E}">
        <p14:creationId xmlns:p14="http://schemas.microsoft.com/office/powerpoint/2010/main" val="392519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sym typeface="Wingdings"/>
              </a:rPr>
              <a:t>苹果电脑橄榄球期间做广告</a:t>
            </a:r>
            <a:endParaRPr lang="en-US" altLang="zh-CN" sz="1200" dirty="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sym typeface="Wingdings"/>
              </a:rPr>
              <a:t>法院裁决时，较低级别法官先投票，资深的最后投票</a:t>
            </a:r>
            <a:endParaRPr lang="en-US" altLang="zh-CN" sz="1200" dirty="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sym typeface="Wingdings"/>
              </a:rPr>
              <a:t>德国墙的例子</a:t>
            </a:r>
            <a:endParaRPr lang="en-US" altLang="zh-CN" sz="1200" dirty="0">
              <a:sym typeface="Wingdings"/>
            </a:endParaRPr>
          </a:p>
          <a:p>
            <a:endParaRPr lang="en-US" dirty="0"/>
          </a:p>
        </p:txBody>
      </p:sp>
      <p:sp>
        <p:nvSpPr>
          <p:cNvPr id="4" name="Slide Number Placeholder 3"/>
          <p:cNvSpPr>
            <a:spLocks noGrp="1"/>
          </p:cNvSpPr>
          <p:nvPr>
            <p:ph type="sldNum" sz="quarter" idx="10"/>
          </p:nvPr>
        </p:nvSpPr>
        <p:spPr/>
        <p:txBody>
          <a:bodyPr/>
          <a:lstStyle/>
          <a:p>
            <a:fld id="{B2D6E05B-70BB-B744-8799-2E091D0DCA2B}" type="slidenum">
              <a:rPr lang="en-US" smtClean="0"/>
              <a:t>40</a:t>
            </a:fld>
            <a:endParaRPr lang="en-US"/>
          </a:p>
        </p:txBody>
      </p:sp>
    </p:spTree>
    <p:extLst>
      <p:ext uri="{BB962C8B-B14F-4D97-AF65-F5344CB8AC3E}">
        <p14:creationId xmlns:p14="http://schemas.microsoft.com/office/powerpoint/2010/main" val="3249694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信息公开，小球违反规则的例子</a:t>
            </a:r>
          </a:p>
        </p:txBody>
      </p:sp>
      <p:sp>
        <p:nvSpPr>
          <p:cNvPr id="4" name="Slide Number Placeholder 3"/>
          <p:cNvSpPr>
            <a:spLocks noGrp="1"/>
          </p:cNvSpPr>
          <p:nvPr>
            <p:ph type="sldNum" sz="quarter" idx="10"/>
          </p:nvPr>
        </p:nvSpPr>
        <p:spPr/>
        <p:txBody>
          <a:bodyPr/>
          <a:lstStyle/>
          <a:p>
            <a:fld id="{B2D6E05B-70BB-B744-8799-2E091D0DCA2B}" type="slidenum">
              <a:rPr lang="en-US" smtClean="0"/>
              <a:t>41</a:t>
            </a:fld>
            <a:endParaRPr lang="en-US"/>
          </a:p>
        </p:txBody>
      </p:sp>
    </p:spTree>
    <p:extLst>
      <p:ext uri="{BB962C8B-B14F-4D97-AF65-F5344CB8AC3E}">
        <p14:creationId xmlns:p14="http://schemas.microsoft.com/office/powerpoint/2010/main" val="574912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依据教材</a:t>
            </a:r>
            <a:r>
              <a:rPr kumimoji="1" lang="en-US" altLang="zh-CN" dirty="0"/>
              <a:t>310</a:t>
            </a:r>
            <a:r>
              <a:rPr kumimoji="1" lang="zh-CN" altLang="en-US" dirty="0"/>
              <a:t>页的式子推导。</a:t>
            </a:r>
          </a:p>
        </p:txBody>
      </p:sp>
      <p:sp>
        <p:nvSpPr>
          <p:cNvPr id="4" name="灯片编号占位符 3"/>
          <p:cNvSpPr>
            <a:spLocks noGrp="1"/>
          </p:cNvSpPr>
          <p:nvPr>
            <p:ph type="sldNum" sz="quarter" idx="5"/>
          </p:nvPr>
        </p:nvSpPr>
        <p:spPr/>
        <p:txBody>
          <a:bodyPr/>
          <a:lstStyle/>
          <a:p>
            <a:fld id="{B2D6E05B-70BB-B744-8799-2E091D0DCA2B}" type="slidenum">
              <a:rPr lang="en-US" smtClean="0"/>
              <a:t>44</a:t>
            </a:fld>
            <a:endParaRPr lang="en-US"/>
          </a:p>
        </p:txBody>
      </p:sp>
    </p:spTree>
    <p:extLst>
      <p:ext uri="{BB962C8B-B14F-4D97-AF65-F5344CB8AC3E}">
        <p14:creationId xmlns:p14="http://schemas.microsoft.com/office/powerpoint/2010/main" val="15745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D6E05B-70BB-B744-8799-2E091D0DCA2B}" type="slidenum">
              <a:rPr lang="en-US" smtClean="0"/>
              <a:t>45</a:t>
            </a:fld>
            <a:endParaRPr lang="en-US"/>
          </a:p>
        </p:txBody>
      </p:sp>
    </p:spTree>
    <p:extLst>
      <p:ext uri="{BB962C8B-B14F-4D97-AF65-F5344CB8AC3E}">
        <p14:creationId xmlns:p14="http://schemas.microsoft.com/office/powerpoint/2010/main" val="2106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a:t>
            </a:r>
            <a:r>
              <a:rPr lang="zh-CN" altLang="en-US" dirty="0"/>
              <a:t>、我们身边有很多存在许多流行性现象，比如有的人知名度很高，大部分人只被较少的人认识；有些书籍很流行，销售量非常高，新闻被关注的程度不同，网站被访问的次数</a:t>
            </a:r>
            <a:endParaRPr lang="en-US" altLang="zh-CN" dirty="0"/>
          </a:p>
          <a:p>
            <a:endParaRPr lang="en-US" altLang="zh-CN" dirty="0"/>
          </a:p>
          <a:p>
            <a:endParaRPr lang="en-US" altLang="zh-CN" dirty="0"/>
          </a:p>
          <a:p>
            <a:r>
              <a:rPr lang="zh-CN" altLang="en-US" dirty="0"/>
              <a:t>为，后人在做决策是复制前人的决策行为</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47</a:t>
            </a:fld>
            <a:endParaRPr lang="en-US" dirty="0"/>
          </a:p>
        </p:txBody>
      </p:sp>
    </p:spTree>
    <p:extLst>
      <p:ext uri="{BB962C8B-B14F-4D97-AF65-F5344CB8AC3E}">
        <p14:creationId xmlns:p14="http://schemas.microsoft.com/office/powerpoint/2010/main" val="4290745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zh-CN" altLang="en-US" dirty="0"/>
              <a:t>、</a:t>
            </a:r>
            <a:r>
              <a:rPr lang="en-US" dirty="0"/>
              <a:t>贷款，信誉卡问题</a:t>
            </a:r>
          </a:p>
          <a:p>
            <a:r>
              <a:rPr lang="en-US" dirty="0"/>
              <a:t>2</a:t>
            </a:r>
            <a:r>
              <a:rPr lang="zh-CN" altLang="en-US" dirty="0"/>
              <a:t>、畅销书的问题</a:t>
            </a:r>
            <a:endParaRPr lang="en-US" altLang="zh-CN" dirty="0"/>
          </a:p>
          <a:p>
            <a:r>
              <a:rPr lang="en-US" dirty="0"/>
              <a:t>3</a:t>
            </a:r>
            <a:r>
              <a:rPr lang="zh-CN" altLang="en-US" dirty="0"/>
              <a:t>、</a:t>
            </a:r>
            <a:r>
              <a:rPr lang="en-US" altLang="zh-CN" dirty="0"/>
              <a:t>nick </a:t>
            </a:r>
            <a:r>
              <a:rPr lang="en-US" altLang="zh-CN" dirty="0" err="1"/>
              <a:t>hanauer</a:t>
            </a:r>
            <a:r>
              <a:rPr lang="zh-CN" altLang="en-US" dirty="0"/>
              <a:t>：</a:t>
            </a:r>
            <a:endParaRPr lang="en-US" altLang="zh-CN" dirty="0"/>
          </a:p>
          <a:p>
            <a:r>
              <a:rPr lang="en-US" altLang="zh-CN" dirty="0"/>
              <a:t>Plutocrat</a:t>
            </a:r>
            <a:r>
              <a:rPr lang="zh-CN" altLang="en-US" dirty="0"/>
              <a:t>，创立</a:t>
            </a:r>
            <a:r>
              <a:rPr lang="en-US" altLang="zh-CN" dirty="0"/>
              <a:t>30</a:t>
            </a:r>
            <a:r>
              <a:rPr lang="zh-CN" altLang="en-US" dirty="0"/>
              <a:t>多家公司，其中一家卖给微软</a:t>
            </a:r>
            <a:r>
              <a:rPr lang="en-US" altLang="zh-CN" dirty="0"/>
              <a:t>6</a:t>
            </a:r>
            <a:r>
              <a:rPr lang="zh-CN" altLang="en-US" dirty="0"/>
              <a:t>个多</a:t>
            </a:r>
            <a:r>
              <a:rPr lang="en-US" altLang="zh-CN" dirty="0"/>
              <a:t>billion</a:t>
            </a:r>
            <a:r>
              <a:rPr lang="zh-CN" altLang="en-US" dirty="0"/>
              <a:t>十亿，参与创立</a:t>
            </a:r>
            <a:r>
              <a:rPr lang="en-US" altLang="zh-CN" dirty="0"/>
              <a:t>amazon</a:t>
            </a:r>
          </a:p>
          <a:p>
            <a:r>
              <a:rPr lang="en-US" altLang="zh-CN" dirty="0"/>
              <a:t>1</a:t>
            </a:r>
            <a:r>
              <a:rPr lang="zh-CN" altLang="en-US" dirty="0"/>
              <a:t>）财富分布：</a:t>
            </a:r>
            <a:r>
              <a:rPr lang="en-US" altLang="zh-CN" dirty="0"/>
              <a:t>1980</a:t>
            </a:r>
            <a:r>
              <a:rPr lang="zh-CN" altLang="en-US" dirty="0"/>
              <a:t>年：</a:t>
            </a:r>
            <a:r>
              <a:rPr lang="en-US" altLang="zh-CN" dirty="0"/>
              <a:t>1%</a:t>
            </a:r>
            <a:r>
              <a:rPr lang="zh-CN" altLang="en-US" dirty="0"/>
              <a:t>财富占比</a:t>
            </a:r>
            <a:r>
              <a:rPr lang="en-US" altLang="zh-CN" dirty="0"/>
              <a:t>8%</a:t>
            </a:r>
            <a:r>
              <a:rPr lang="zh-CN" altLang="en-US" dirty="0"/>
              <a:t>，</a:t>
            </a:r>
            <a:r>
              <a:rPr lang="en-US" altLang="zh-CN" dirty="0"/>
              <a:t>lower50%</a:t>
            </a:r>
            <a:r>
              <a:rPr lang="zh-CN" altLang="en-US" dirty="0"/>
              <a:t>财富占比</a:t>
            </a:r>
            <a:r>
              <a:rPr lang="en-US" altLang="zh-CN" dirty="0"/>
              <a:t>18%</a:t>
            </a:r>
          </a:p>
          <a:p>
            <a:r>
              <a:rPr lang="en-US" altLang="zh-CN" dirty="0"/>
              <a:t>30</a:t>
            </a:r>
            <a:r>
              <a:rPr lang="zh-CN" altLang="en-US" dirty="0"/>
              <a:t>年后现在，</a:t>
            </a:r>
            <a:r>
              <a:rPr lang="en-US" altLang="zh-CN" dirty="0"/>
              <a:t>1%</a:t>
            </a:r>
            <a:r>
              <a:rPr lang="zh-CN" altLang="en-US" dirty="0"/>
              <a:t>占比</a:t>
            </a:r>
            <a:r>
              <a:rPr lang="en-US" altLang="zh-CN" dirty="0"/>
              <a:t>20%</a:t>
            </a:r>
            <a:r>
              <a:rPr lang="zh-CN" altLang="en-US" dirty="0"/>
              <a:t>，底层</a:t>
            </a:r>
            <a:r>
              <a:rPr lang="en-US" altLang="zh-CN" dirty="0"/>
              <a:t>50%</a:t>
            </a:r>
            <a:r>
              <a:rPr lang="zh-CN" altLang="en-US" dirty="0"/>
              <a:t>占比</a:t>
            </a:r>
            <a:r>
              <a:rPr lang="en-US" altLang="zh-CN" dirty="0"/>
              <a:t>12~13%</a:t>
            </a:r>
          </a:p>
          <a:p>
            <a:r>
              <a:rPr lang="zh-CN" altLang="en-US" dirty="0"/>
              <a:t>这样发展下去，</a:t>
            </a:r>
            <a:r>
              <a:rPr lang="en-US" altLang="zh-CN" dirty="0"/>
              <a:t>30</a:t>
            </a:r>
            <a:r>
              <a:rPr lang="zh-CN" altLang="en-US" dirty="0"/>
              <a:t>年后，</a:t>
            </a:r>
            <a:r>
              <a:rPr lang="en-US" altLang="zh-CN" dirty="0"/>
              <a:t>1%</a:t>
            </a:r>
            <a:r>
              <a:rPr lang="zh-CN" altLang="en-US" dirty="0"/>
              <a:t>占比</a:t>
            </a:r>
            <a:r>
              <a:rPr lang="en-US" altLang="zh-CN" dirty="0"/>
              <a:t>30%</a:t>
            </a:r>
            <a:r>
              <a:rPr lang="zh-CN" altLang="en-US" dirty="0"/>
              <a:t>，底层</a:t>
            </a:r>
            <a:r>
              <a:rPr lang="en-US" altLang="zh-CN" dirty="0"/>
              <a:t>50%</a:t>
            </a:r>
            <a:r>
              <a:rPr lang="zh-CN" altLang="en-US" dirty="0"/>
              <a:t>只占</a:t>
            </a:r>
            <a:r>
              <a:rPr lang="en-US" altLang="zh-CN" dirty="0"/>
              <a:t>6%</a:t>
            </a:r>
            <a:r>
              <a:rPr lang="zh-CN" altLang="en-US" dirty="0"/>
              <a:t>。</a:t>
            </a:r>
            <a:endParaRPr lang="en-US" altLang="zh-CN" dirty="0"/>
          </a:p>
          <a:p>
            <a:r>
              <a:rPr lang="en-US" altLang="zh-CN" dirty="0"/>
              <a:t>2</a:t>
            </a:r>
            <a:r>
              <a:rPr lang="zh-CN" altLang="en-US" dirty="0"/>
              <a:t>）会怎样？法国革命</a:t>
            </a:r>
            <a:endParaRPr lang="en-US" altLang="zh-CN" dirty="0"/>
          </a:p>
          <a:p>
            <a:r>
              <a:rPr lang="en-US" altLang="zh-CN" dirty="0"/>
              <a:t>3</a:t>
            </a:r>
            <a:r>
              <a:rPr lang="zh-CN" altLang="en-US" dirty="0"/>
              <a:t>）观点：不平衡没错，错在太不平衡。有钱人要拿出钱缩小中产阶级和富人的差距，减少社会动荡，再有钱花不了，没有意义。</a:t>
            </a:r>
            <a:endParaRPr lang="en-US" altLang="zh-CN" dirty="0"/>
          </a:p>
          <a:p>
            <a:endParaRPr lang="en-US" dirty="0"/>
          </a:p>
          <a:p>
            <a:r>
              <a:rPr lang="zh-TW" altLang="en-US" dirty="0"/>
              <a:t>模型简单，不能完全刻画实际问题，</a:t>
            </a:r>
          </a:p>
          <a:p>
            <a:r>
              <a:rPr lang="zh-TW" altLang="en-US" dirty="0"/>
              <a:t>但可以刻画基本特性：富者更富及不平衡</a:t>
            </a:r>
          </a:p>
          <a:p>
            <a:endParaRPr lang="en-US" dirty="0"/>
          </a:p>
          <a:p>
            <a:r>
              <a:rPr lang="zh-CN" altLang="en-US" dirty="0"/>
              <a:t>原因</a:t>
            </a:r>
            <a:endParaRPr lang="en-US" altLang="zh-CN" dirty="0"/>
          </a:p>
          <a:p>
            <a:r>
              <a:rPr lang="en-US" altLang="zh-CN" dirty="0"/>
              <a:t>1</a:t>
            </a:r>
            <a:r>
              <a:rPr lang="zh-CN" altLang="en-US" dirty="0"/>
              <a:t>、原因：不是独立的，后来做决策的人会复制前面人的决策</a:t>
            </a:r>
            <a:r>
              <a:rPr lang="en-US" altLang="zh-CN" dirty="0"/>
              <a:t>【】</a:t>
            </a:r>
          </a:p>
          <a:p>
            <a:r>
              <a:rPr lang="en-US" altLang="zh-TW" dirty="0"/>
              <a:t>2</a:t>
            </a:r>
            <a:r>
              <a:rPr lang="zh-CN" altLang="en-US" dirty="0"/>
              <a:t>、只是一个简单的模型，流量、带宽内容等多种因素，可以扩展模型，核心思想是体现了富者更富</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另：对无标度网络的定义仍然不是很明确。无标度网络应该是泛指网路度分布具有幂率行为，或至少具有幂率衰减尾部特征的一大类网络。</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但是在</a:t>
            </a:r>
            <a:r>
              <a:rPr lang="en-US" altLang="zh-TW" dirty="0"/>
              <a:t>20</a:t>
            </a:r>
            <a:r>
              <a:rPr lang="zh-TW" altLang="en-US" dirty="0"/>
              <a:t>世纪后半叶，更正确的看法似乎是把世界看成一个正在演化的有机体。一个系统并不是所有零件的总和，而零件与系统之间的关系也不是单纯的线性关系，很难确定什么是造成事物的原因，因为各个原因之间往往有着复杂的相关性，而何者为因何者为果，又不是泾渭分明的。而两者也都强调内在秩序的存在，有些力量总是强过其他力量，</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48</a:t>
            </a:fld>
            <a:endParaRPr lang="en-US" dirty="0"/>
          </a:p>
        </p:txBody>
      </p:sp>
    </p:spTree>
    <p:extLst>
      <p:ext uri="{BB962C8B-B14F-4D97-AF65-F5344CB8AC3E}">
        <p14:creationId xmlns:p14="http://schemas.microsoft.com/office/powerpoint/2010/main" val="134479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D6E05B-70BB-B744-8799-2E091D0DCA2B}" type="slidenum">
              <a:rPr lang="en-US" smtClean="0"/>
              <a:t>3</a:t>
            </a:fld>
            <a:endParaRPr lang="en-US"/>
          </a:p>
        </p:txBody>
      </p:sp>
    </p:spTree>
    <p:extLst>
      <p:ext uri="{BB962C8B-B14F-4D97-AF65-F5344CB8AC3E}">
        <p14:creationId xmlns:p14="http://schemas.microsoft.com/office/powerpoint/2010/main" val="4088931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Calibri" charset="0"/>
                <a:ea typeface="宋体" charset="0"/>
              </a:rPr>
              <a:t>书销量，微博粉丝量，歌曲下载量</a:t>
            </a:r>
            <a:endParaRPr lang="en-US" altLang="zh-CN" dirty="0">
              <a:latin typeface="Calibri" charset="0"/>
              <a:ea typeface="宋体"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Calibri" charset="0"/>
                <a:ea typeface="宋体" charset="0"/>
              </a:rPr>
              <a:t>1</a:t>
            </a:r>
            <a:r>
              <a:rPr lang="zh-CN" altLang="en-US" dirty="0">
                <a:latin typeface="Calibri" charset="0"/>
                <a:ea typeface="宋体" charset="0"/>
              </a:rPr>
              <a:t>、</a:t>
            </a:r>
            <a:r>
              <a:rPr lang="en-US" dirty="0"/>
              <a:t>如果是</a:t>
            </a:r>
            <a:r>
              <a:rPr lang="zh-CN" altLang="en-US" dirty="0"/>
              <a:t>正态分布</a:t>
            </a:r>
            <a:r>
              <a:rPr lang="en-US" dirty="0"/>
              <a:t>，</a:t>
            </a:r>
            <a:r>
              <a:rPr lang="zh-CN" altLang="en-US" dirty="0"/>
              <a:t>大部分网页连入数接近中值，非常</a:t>
            </a:r>
            <a:r>
              <a:rPr lang="en-US" dirty="0"/>
              <a:t>大</a:t>
            </a:r>
            <a:r>
              <a:rPr lang="zh-CN" altLang="en-US" dirty="0"/>
              <a:t>和非常小</a:t>
            </a:r>
            <a:r>
              <a:rPr lang="en-US" dirty="0"/>
              <a:t>的</a:t>
            </a:r>
            <a:r>
              <a:rPr lang="zh-CN" altLang="en-US" dirty="0"/>
              <a:t>应该很稀少</a:t>
            </a:r>
            <a:r>
              <a:rPr lang="en-US" dirty="0"/>
              <a:t>，但实际不是</a:t>
            </a:r>
          </a:p>
          <a:p>
            <a:r>
              <a:rPr lang="en-US" altLang="zh-CN" dirty="0">
                <a:latin typeface="Calibri" charset="0"/>
                <a:ea typeface="宋体" charset="0"/>
              </a:rPr>
              <a:t>2</a:t>
            </a:r>
            <a:r>
              <a:rPr lang="zh-CN" altLang="en-US" dirty="0">
                <a:latin typeface="Calibri" charset="0"/>
                <a:ea typeface="宋体" charset="0"/>
              </a:rPr>
              <a:t>、实验数据表明网页链入数为</a:t>
            </a:r>
            <a:r>
              <a:rPr lang="en-US" altLang="zh-CN" dirty="0">
                <a:latin typeface="Calibri" charset="0"/>
                <a:ea typeface="宋体" charset="0"/>
              </a:rPr>
              <a:t>k</a:t>
            </a:r>
            <a:r>
              <a:rPr lang="zh-CN" altLang="en-US" dirty="0">
                <a:latin typeface="Calibri" charset="0"/>
                <a:ea typeface="宋体" charset="0"/>
              </a:rPr>
              <a:t>的网页占比</a:t>
            </a:r>
            <a:r>
              <a:rPr lang="en-US" altLang="zh-CN" dirty="0">
                <a:latin typeface="Calibri" charset="0"/>
                <a:ea typeface="宋体" charset="0"/>
              </a:rPr>
              <a:t>f</a:t>
            </a:r>
            <a:r>
              <a:rPr lang="zh-CN" altLang="en-US" dirty="0">
                <a:latin typeface="Calibri" charset="0"/>
                <a:ea typeface="宋体" charset="0"/>
              </a:rPr>
              <a:t>（</a:t>
            </a:r>
            <a:r>
              <a:rPr lang="en-US" altLang="zh-CN" dirty="0">
                <a:latin typeface="Calibri" charset="0"/>
                <a:ea typeface="宋体" charset="0"/>
              </a:rPr>
              <a:t>k</a:t>
            </a:r>
            <a:r>
              <a:rPr lang="zh-CN" altLang="en-US" dirty="0">
                <a:latin typeface="Calibri" charset="0"/>
                <a:ea typeface="宋体" charset="0"/>
              </a:rPr>
              <a:t>）是</a:t>
            </a:r>
            <a:r>
              <a:rPr lang="en-US" altLang="zh-CN" dirty="0">
                <a:latin typeface="Calibri" charset="0"/>
                <a:ea typeface="宋体" charset="0"/>
              </a:rPr>
              <a:t>k</a:t>
            </a:r>
            <a:r>
              <a:rPr lang="zh-CN" altLang="en-US" dirty="0">
                <a:latin typeface="Calibri" charset="0"/>
                <a:ea typeface="宋体" charset="0"/>
              </a:rPr>
              <a:t>的一个幂函数，幂次是一个稍大于</a:t>
            </a:r>
            <a:r>
              <a:rPr lang="en-US" altLang="zh-CN" dirty="0">
                <a:latin typeface="Calibri" charset="0"/>
                <a:ea typeface="宋体" charset="0"/>
              </a:rPr>
              <a:t>2</a:t>
            </a:r>
            <a:r>
              <a:rPr lang="zh-CN" altLang="en-US" dirty="0">
                <a:latin typeface="Calibri" charset="0"/>
                <a:ea typeface="宋体" charset="0"/>
              </a:rPr>
              <a:t>的负数。</a:t>
            </a:r>
          </a:p>
          <a:p>
            <a:r>
              <a:rPr lang="en-US" altLang="zh-CN" sz="1200" kern="1200" dirty="0">
                <a:solidFill>
                  <a:prstClr val="white"/>
                </a:solidFill>
                <a:latin typeface="黑体"/>
                <a:ea typeface="黑体"/>
                <a:cs typeface="黑体"/>
              </a:rPr>
              <a:t>3</a:t>
            </a:r>
            <a:r>
              <a:rPr lang="zh-CN" altLang="en-US" sz="1200" kern="1200" dirty="0">
                <a:solidFill>
                  <a:prstClr val="white"/>
                </a:solidFill>
                <a:latin typeface="黑体"/>
                <a:ea typeface="黑体"/>
                <a:cs typeface="黑体"/>
              </a:rPr>
              <a:t>、类似的还有网站人气指数</a:t>
            </a:r>
            <a:br>
              <a:rPr lang="en-US" altLang="zh-CN" sz="1200" kern="1200" dirty="0">
                <a:solidFill>
                  <a:prstClr val="white"/>
                </a:solidFill>
                <a:latin typeface="黑体"/>
                <a:ea typeface="黑体"/>
                <a:cs typeface="黑体"/>
              </a:rPr>
            </a:br>
            <a:r>
              <a:rPr lang="zh-CN" altLang="en-US" sz="1200" kern="1200" dirty="0">
                <a:solidFill>
                  <a:prstClr val="white"/>
                </a:solidFill>
                <a:latin typeface="黑体"/>
                <a:ea typeface="黑体"/>
                <a:cs typeface="黑体"/>
              </a:rPr>
              <a:t>歌曲下载量</a:t>
            </a:r>
            <a:br>
              <a:rPr lang="en-US" altLang="zh-CN" sz="1200" kern="1200" dirty="0">
                <a:solidFill>
                  <a:prstClr val="white"/>
                </a:solidFill>
                <a:latin typeface="黑体"/>
                <a:ea typeface="黑体"/>
                <a:cs typeface="黑体"/>
              </a:rPr>
            </a:br>
            <a:r>
              <a:rPr lang="zh-CN" altLang="en-US" sz="1200" kern="1200" dirty="0">
                <a:solidFill>
                  <a:prstClr val="white"/>
                </a:solidFill>
                <a:latin typeface="黑体"/>
                <a:ea typeface="黑体"/>
                <a:cs typeface="黑体"/>
              </a:rPr>
              <a:t>微博粉丝量</a:t>
            </a:r>
            <a:br>
              <a:rPr lang="en-US" altLang="zh-CN" sz="1200" kern="1200" dirty="0">
                <a:solidFill>
                  <a:prstClr val="white"/>
                </a:solidFill>
                <a:latin typeface="黑体"/>
                <a:ea typeface="黑体"/>
                <a:cs typeface="黑体"/>
              </a:rPr>
            </a:br>
            <a:r>
              <a:rPr lang="zh-CN" altLang="en-US" sz="1200" kern="1200" dirty="0">
                <a:solidFill>
                  <a:prstClr val="white"/>
                </a:solidFill>
                <a:latin typeface="黑体"/>
                <a:ea typeface="黑体"/>
                <a:cs typeface="黑体"/>
              </a:rPr>
              <a:t>书籍销量</a:t>
            </a:r>
            <a:br>
              <a:rPr lang="en-US" altLang="zh-CN" sz="1200" kern="1200" dirty="0">
                <a:solidFill>
                  <a:prstClr val="white"/>
                </a:solidFill>
                <a:latin typeface="黑体"/>
                <a:ea typeface="黑体"/>
                <a:cs typeface="黑体"/>
              </a:rPr>
            </a:br>
            <a:r>
              <a:rPr lang="en-US" altLang="zh-CN" sz="1200" kern="1200" dirty="0">
                <a:solidFill>
                  <a:prstClr val="white"/>
                </a:solidFill>
                <a:latin typeface="黑体"/>
                <a:ea typeface="黑体"/>
                <a:cs typeface="黑体"/>
              </a:rPr>
              <a:t>……</a:t>
            </a:r>
            <a:br>
              <a:rPr lang="en-US" altLang="zh-CN" sz="1200" kern="1200" dirty="0">
                <a:solidFill>
                  <a:prstClr val="white"/>
                </a:solidFill>
                <a:latin typeface="黑体"/>
                <a:ea typeface="黑体"/>
                <a:cs typeface="黑体"/>
              </a:rPr>
            </a:br>
            <a:endParaRPr lang="en-US" altLang="zh-CN" dirty="0">
              <a:latin typeface="Calibri" charset="0"/>
              <a:ea typeface="宋体" charset="0"/>
            </a:endParaRPr>
          </a:p>
          <a:p>
            <a:endParaRPr lang="en-US" altLang="zh-CN" dirty="0">
              <a:latin typeface="Calibri" charset="0"/>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zh-CN" altLang="en-US" dirty="0"/>
              <a:t>的解释</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52</a:t>
            </a:fld>
            <a:endParaRPr lang="en-US" dirty="0"/>
          </a:p>
        </p:txBody>
      </p:sp>
    </p:spTree>
    <p:extLst>
      <p:ext uri="{BB962C8B-B14F-4D97-AF65-F5344CB8AC3E}">
        <p14:creationId xmlns:p14="http://schemas.microsoft.com/office/powerpoint/2010/main" val="2361912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大群特点小</a:t>
            </a:r>
            <a:endParaRPr lang="en-US" altLang="zh-CN" dirty="0"/>
          </a:p>
          <a:p>
            <a:r>
              <a:rPr lang="zh-CN" altLang="en-US" dirty="0"/>
              <a:t>特点：</a:t>
            </a:r>
            <a:endParaRPr lang="en-US" altLang="zh-CN" dirty="0"/>
          </a:p>
          <a:p>
            <a:r>
              <a:rPr lang="en-US" altLang="zh-CN" dirty="0"/>
              <a:t>1</a:t>
            </a:r>
            <a:r>
              <a:rPr lang="zh-CN" altLang="en-US" dirty="0"/>
              <a:t>、跨度非常大</a:t>
            </a:r>
            <a:endParaRPr lang="en-US" altLang="zh-CN" dirty="0"/>
          </a:p>
          <a:p>
            <a:r>
              <a:rPr lang="en-US" dirty="0"/>
              <a:t>2</a:t>
            </a:r>
            <a:r>
              <a:rPr lang="zh-CN" altLang="en-US" dirty="0"/>
              <a:t>、少数人非常活跃，大部分人参与度很低，还有一大部分人根本没有参与</a:t>
            </a:r>
            <a:endParaRPr lang="en-US" dirty="0"/>
          </a:p>
          <a:p>
            <a:r>
              <a:rPr lang="en-US" dirty="0"/>
              <a:t>3</a:t>
            </a:r>
            <a:r>
              <a:rPr lang="zh-CN" altLang="en-US" dirty="0"/>
              <a:t>、不平衡性，没有典型行为，均值</a:t>
            </a:r>
            <a:r>
              <a:rPr lang="en-US" altLang="zh-CN" dirty="0"/>
              <a:t>4.71</a:t>
            </a:r>
            <a:r>
              <a:rPr lang="zh-CN" altLang="en-US" dirty="0"/>
              <a:t>在这里没什么意义，主要是参与多的人的贡献，大多数人在</a:t>
            </a:r>
            <a:r>
              <a:rPr lang="en-US" altLang="zh-CN" dirty="0"/>
              <a:t>3</a:t>
            </a:r>
            <a:r>
              <a:rPr lang="zh-CN" altLang="en-US" dirty="0"/>
              <a:t>以下，均值不体现平均行为，不向正态分布大部分活动在均值附近</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53</a:t>
            </a:fld>
            <a:endParaRPr lang="en-US" dirty="0"/>
          </a:p>
        </p:txBody>
      </p:sp>
    </p:spTree>
    <p:extLst>
      <p:ext uri="{BB962C8B-B14F-4D97-AF65-F5344CB8AC3E}">
        <p14:creationId xmlns:p14="http://schemas.microsoft.com/office/powerpoint/2010/main" val="1266381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a:t>
            </a:r>
            <a:r>
              <a:rPr lang="en-US" altLang="zh-CN" dirty="0"/>
              <a:t>Rhapsody</a:t>
            </a:r>
            <a:r>
              <a:rPr lang="zh-CN" altLang="en-US" dirty="0"/>
              <a:t>公司，音乐网站，</a:t>
            </a:r>
            <a:r>
              <a:rPr lang="en-US" altLang="zh-CN" dirty="0"/>
              <a:t>We have start-up feel with the security of a strong revenue stream. With more than one million subscribers and over 16 million songs on more than 100+ consumer electronic products, Rhapsody is the #1 premium subscription music service and leading the digital music service revolution in the US (and soon globally). 2011</a:t>
            </a:r>
            <a:r>
              <a:rPr lang="zh-CN" altLang="en-US" dirty="0"/>
              <a:t>年收购</a:t>
            </a:r>
            <a:r>
              <a:rPr lang="en-US" altLang="zh-CN" dirty="0"/>
              <a:t>Napster</a:t>
            </a:r>
            <a:r>
              <a:rPr lang="zh-CN" altLang="en-US" dirty="0"/>
              <a:t>公司，历史，</a:t>
            </a:r>
            <a:r>
              <a:rPr lang="en-US" altLang="zh-CN" dirty="0"/>
              <a:t>January 1999:</a:t>
            </a:r>
          </a:p>
          <a:p>
            <a:r>
              <a:rPr lang="en-US" altLang="zh-CN" dirty="0"/>
              <a:t>Shawn Fanning, 18, creates the Napster application and service while a freshman at Northeastern University.</a:t>
            </a:r>
          </a:p>
          <a:p>
            <a:r>
              <a:rPr lang="en-US" altLang="zh-CN" dirty="0"/>
              <a:t>(1999</a:t>
            </a:r>
            <a:r>
              <a:rPr lang="zh-CN" altLang="en-US" dirty="0"/>
              <a:t>年</a:t>
            </a:r>
            <a:r>
              <a:rPr lang="en-US" altLang="zh-CN" dirty="0"/>
              <a:t>1</a:t>
            </a:r>
            <a:r>
              <a:rPr lang="zh-CN" altLang="en-US" dirty="0"/>
              <a:t>月，</a:t>
            </a:r>
            <a:r>
              <a:rPr lang="en-US" altLang="zh-CN" dirty="0"/>
              <a:t>18</a:t>
            </a:r>
            <a:r>
              <a:rPr lang="zh-CN" altLang="en-US" dirty="0"/>
              <a:t>岁的美国波士顿东北大学的一年级新生肖恩</a:t>
            </a:r>
            <a:r>
              <a:rPr lang="en-US" altLang="zh-CN" dirty="0"/>
              <a:t>·</a:t>
            </a:r>
            <a:r>
              <a:rPr lang="zh-CN" altLang="en-US" dirty="0"/>
              <a:t>范宁开始了</a:t>
            </a:r>
            <a:r>
              <a:rPr lang="en-US" altLang="zh-CN" dirty="0"/>
              <a:t>Napster</a:t>
            </a:r>
            <a:r>
              <a:rPr lang="zh-CN" altLang="en-US" dirty="0"/>
              <a:t>程序的服务）</a:t>
            </a:r>
          </a:p>
          <a:p>
            <a:r>
              <a:rPr lang="en-US" altLang="zh-CN" dirty="0"/>
              <a:t>May 1999:</a:t>
            </a:r>
          </a:p>
          <a:p>
            <a:r>
              <a:rPr lang="en-US" altLang="zh-CN" dirty="0"/>
              <a:t>Napster Inc. is founded.</a:t>
            </a:r>
          </a:p>
          <a:p>
            <a:r>
              <a:rPr lang="en-US" altLang="zh-CN" dirty="0"/>
              <a:t>(1999</a:t>
            </a:r>
            <a:r>
              <a:rPr lang="zh-CN" altLang="en-US" dirty="0"/>
              <a:t>年</a:t>
            </a:r>
            <a:r>
              <a:rPr lang="en-US" altLang="zh-CN" dirty="0"/>
              <a:t>5</a:t>
            </a:r>
            <a:r>
              <a:rPr lang="zh-CN" altLang="en-US" dirty="0"/>
              <a:t>月，</a:t>
            </a:r>
            <a:r>
              <a:rPr lang="en-US" altLang="zh-CN" dirty="0"/>
              <a:t>Napster</a:t>
            </a:r>
            <a:r>
              <a:rPr lang="zh-CN" altLang="en-US" dirty="0"/>
              <a:t>公司宣告成立）</a:t>
            </a:r>
          </a:p>
          <a:p>
            <a:r>
              <a:rPr lang="zh-CN" altLang="en-US" dirty="0"/>
              <a:t>之所以我们注重开端，是因为这是一个非同意义上的起始，也正是从这天起，</a:t>
            </a:r>
            <a:r>
              <a:rPr lang="en-US" altLang="zh-CN" dirty="0"/>
              <a:t>P2P</a:t>
            </a:r>
            <a:r>
              <a:rPr lang="zh-CN" altLang="en-US" dirty="0"/>
              <a:t>开始了它曲折但极富生命力的发展。</a:t>
            </a:r>
          </a:p>
          <a:p>
            <a:r>
              <a:rPr lang="zh-CN" altLang="en-US" dirty="0"/>
              <a:t>到了</a:t>
            </a:r>
            <a:r>
              <a:rPr lang="en-US" altLang="zh-CN" dirty="0"/>
              <a:t>2000</a:t>
            </a:r>
            <a:r>
              <a:rPr lang="zh-CN" altLang="en-US" dirty="0"/>
              <a:t>年，</a:t>
            </a:r>
            <a:r>
              <a:rPr lang="en-US" altLang="zh-CN" dirty="0"/>
              <a:t>P2P</a:t>
            </a:r>
            <a:r>
              <a:rPr lang="zh-CN" altLang="en-US" dirty="0"/>
              <a:t>技术的发展就得使用月甚至日来记载了。直到现在使用</a:t>
            </a:r>
            <a:r>
              <a:rPr lang="en-US" altLang="zh-CN" dirty="0"/>
              <a:t>P2P</a:t>
            </a:r>
            <a:r>
              <a:rPr lang="zh-CN" altLang="en-US" dirty="0"/>
              <a:t>技术的软件比比皆是，人们也在不知不觉中感受到了</a:t>
            </a:r>
            <a:r>
              <a:rPr lang="en-US" altLang="zh-CN" dirty="0"/>
              <a:t>P2P</a:t>
            </a:r>
            <a:r>
              <a:rPr lang="zh-CN" altLang="en-US" dirty="0"/>
              <a:t>作为高科技发展载体的快乐。</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2</a:t>
            </a:r>
            <a:r>
              <a:rPr lang="zh-CN" altLang="en-US" dirty="0"/>
              <a:t>、曲线说明，横轴：流行度排名，纵轴：流行度，呈幂率分布含义：流行度跨度很大，下载量非常高的歌曲占比较小，下载量较小的歌曲占比很大，他的长尾理论。</a:t>
            </a: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57</a:t>
            </a:fld>
            <a:endParaRPr lang="en-US" dirty="0"/>
          </a:p>
        </p:txBody>
      </p:sp>
    </p:spTree>
    <p:extLst>
      <p:ext uri="{BB962C8B-B14F-4D97-AF65-F5344CB8AC3E}">
        <p14:creationId xmlns:p14="http://schemas.microsoft.com/office/powerpoint/2010/main" val="345573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、这样的排名拟合成幂率函数，</a:t>
            </a:r>
            <a:r>
              <a:rPr lang="en-US" altLang="zh-CN" dirty="0"/>
              <a:t>x</a:t>
            </a:r>
            <a:r>
              <a:rPr lang="zh-CN" altLang="en-US" dirty="0"/>
              <a:t>指数近似于</a:t>
            </a:r>
            <a:r>
              <a:rPr lang="en-US" altLang="zh-CN" dirty="0"/>
              <a:t>-1</a:t>
            </a:r>
          </a:p>
          <a:p>
            <a:r>
              <a:rPr lang="en-US" dirty="0"/>
              <a:t>2</a:t>
            </a:r>
            <a:r>
              <a:rPr lang="zh-CN" altLang="en-US" dirty="0"/>
              <a:t>、方便计算和统计</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58</a:t>
            </a:fld>
            <a:endParaRPr lang="en-US" dirty="0"/>
          </a:p>
        </p:txBody>
      </p:sp>
    </p:spTree>
    <p:extLst>
      <p:ext uri="{BB962C8B-B14F-4D97-AF65-F5344CB8AC3E}">
        <p14:creationId xmlns:p14="http://schemas.microsoft.com/office/powerpoint/2010/main" val="4220820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最高：2万亿，利润：600亿</a:t>
            </a:r>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59</a:t>
            </a:fld>
            <a:endParaRPr lang="en-US" dirty="0"/>
          </a:p>
        </p:txBody>
      </p:sp>
    </p:spTree>
    <p:extLst>
      <p:ext uri="{BB962C8B-B14F-4D97-AF65-F5344CB8AC3E}">
        <p14:creationId xmlns:p14="http://schemas.microsoft.com/office/powerpoint/2010/main" val="2046922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3794"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a:latin typeface="Calibri" charset="0"/>
              <a:ea typeface="宋体" charset="0"/>
            </a:endParaRPr>
          </a:p>
        </p:txBody>
      </p:sp>
      <p:sp>
        <p:nvSpPr>
          <p:cNvPr id="33795" name="幻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937F90AF-8857-CE48-92E7-93A8EF34CAC8}" type="slidenum">
              <a:rPr lang="zh-CN" altLang="en-US" sz="1200"/>
              <a:pPr/>
              <a:t>61</a:t>
            </a:fld>
            <a:endParaRPr lang="zh-CN" altLang="en-US" sz="1200"/>
          </a:p>
        </p:txBody>
      </p:sp>
    </p:spTree>
    <p:extLst>
      <p:ext uri="{BB962C8B-B14F-4D97-AF65-F5344CB8AC3E}">
        <p14:creationId xmlns:p14="http://schemas.microsoft.com/office/powerpoint/2010/main" val="1019542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5842"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宋体" charset="0"/>
            </a:endParaRPr>
          </a:p>
          <a:p>
            <a:r>
              <a:rPr lang="en-US" altLang="zh-CN">
                <a:latin typeface="Calibri" charset="0"/>
                <a:ea typeface="宋体" charset="0"/>
              </a:rPr>
              <a:t>X</a:t>
            </a:r>
            <a:r>
              <a:rPr lang="zh-CN" altLang="en-US">
                <a:latin typeface="Calibri" charset="0"/>
                <a:ea typeface="宋体" charset="0"/>
              </a:rPr>
              <a:t>－</a:t>
            </a:r>
            <a:r>
              <a:rPr lang="en-US" altLang="zh-CN">
                <a:latin typeface="Calibri" charset="0"/>
                <a:ea typeface="宋体" charset="0"/>
              </a:rPr>
              <a:t>free</a:t>
            </a:r>
            <a:r>
              <a:rPr lang="zh-CN" altLang="en-US">
                <a:latin typeface="Calibri" charset="0"/>
                <a:ea typeface="宋体" charset="0"/>
              </a:rPr>
              <a:t>，不受</a:t>
            </a:r>
            <a:r>
              <a:rPr lang="en-US" altLang="zh-CN">
                <a:latin typeface="Calibri" charset="0"/>
                <a:ea typeface="宋体" charset="0"/>
              </a:rPr>
              <a:t>x</a:t>
            </a:r>
            <a:r>
              <a:rPr lang="zh-CN" altLang="en-US">
                <a:latin typeface="Calibri" charset="0"/>
                <a:ea typeface="宋体" charset="0"/>
              </a:rPr>
              <a:t>影响的，。。。</a:t>
            </a:r>
          </a:p>
        </p:txBody>
      </p:sp>
      <p:sp>
        <p:nvSpPr>
          <p:cNvPr id="35843" name="幻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94555FE0-6C4F-C74F-977B-1458EA95B7FF}" type="slidenum">
              <a:rPr lang="zh-CN" altLang="en-US" sz="1200"/>
              <a:pPr/>
              <a:t>62</a:t>
            </a:fld>
            <a:endParaRPr lang="zh-CN" altLang="en-US" sz="1200"/>
          </a:p>
        </p:txBody>
      </p:sp>
    </p:spTree>
    <p:extLst>
      <p:ext uri="{BB962C8B-B14F-4D97-AF65-F5344CB8AC3E}">
        <p14:creationId xmlns:p14="http://schemas.microsoft.com/office/powerpoint/2010/main" val="1065735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、原因：不是独立的，后来做决策的人会复制前面人的决策</a:t>
            </a:r>
            <a:r>
              <a:rPr lang="en-US" altLang="zh-CN" dirty="0"/>
              <a:t>【】</a:t>
            </a:r>
          </a:p>
          <a:p>
            <a:r>
              <a:rPr lang="en-US" altLang="zh-TW" dirty="0"/>
              <a:t>2</a:t>
            </a:r>
            <a:r>
              <a:rPr lang="zh-CN" altLang="en-US" dirty="0"/>
              <a:t>、只是一个简单的模型，流量、带宽内容等多种因素，可以扩展模型，核心思想是体现了富者更富</a:t>
            </a:r>
            <a:endParaRPr lang="en-US" altLang="zh-TW" dirty="0"/>
          </a:p>
          <a:p>
            <a:r>
              <a:rPr lang="zh-TW" altLang="en-US" dirty="0"/>
              <a:t>许多现实中的网络包括</a:t>
            </a:r>
            <a:r>
              <a:rPr lang="en-US" altLang="zh-TW" dirty="0"/>
              <a:t>WWW</a:t>
            </a:r>
            <a:r>
              <a:rPr lang="zh-TW" altLang="en-US" dirty="0"/>
              <a:t>，社交网络，</a:t>
            </a:r>
            <a:r>
              <a:rPr lang="en-US" altLang="zh-TW" dirty="0"/>
              <a:t>PPI</a:t>
            </a:r>
            <a:r>
              <a:rPr lang="zh-TW" altLang="en-US" dirty="0"/>
              <a:t>网络等都被认为是无标度网络，并且大部分实际网络中</a:t>
            </a:r>
            <a:r>
              <a:rPr lang="en-US" altLang="zh-TW" dirty="0"/>
              <a:t>power law</a:t>
            </a:r>
            <a:r>
              <a:rPr lang="zh-TW" altLang="en-US" dirty="0"/>
              <a:t>的指数</a:t>
            </a:r>
            <a:r>
              <a:rPr lang="en-US" altLang="zh-TW" dirty="0" err="1"/>
              <a:t>γ</a:t>
            </a:r>
            <a:r>
              <a:rPr lang="zh-TW" altLang="en-US" dirty="0"/>
              <a:t>一般都在</a:t>
            </a:r>
            <a:r>
              <a:rPr lang="en-US" altLang="zh-TW" dirty="0"/>
              <a:t>2</a:t>
            </a:r>
            <a:r>
              <a:rPr lang="zh-TW" altLang="en-US" dirty="0"/>
              <a:t>和</a:t>
            </a:r>
            <a:r>
              <a:rPr lang="en-US" altLang="zh-TW" dirty="0"/>
              <a:t>3</a:t>
            </a:r>
            <a:r>
              <a:rPr lang="zh-TW" altLang="en-US" dirty="0"/>
              <a:t>之间，并且网络直径极小</a:t>
            </a:r>
            <a:r>
              <a:rPr lang="en-US" altLang="zh-TW" dirty="0"/>
              <a:t>(</a:t>
            </a:r>
            <a:r>
              <a:rPr lang="en-US" altLang="zh-TW" dirty="0" err="1"/>
              <a:t>d~lnN,N</a:t>
            </a:r>
            <a:r>
              <a:rPr lang="zh-TW" altLang="en-US" dirty="0"/>
              <a:t>为节点数</a:t>
            </a:r>
            <a:r>
              <a:rPr lang="en-US" altLang="zh-TW" dirty="0"/>
              <a:t>)</a:t>
            </a:r>
            <a:r>
              <a:rPr lang="zh-TW" altLang="en-US" dirty="0"/>
              <a:t>。</a:t>
            </a:r>
          </a:p>
          <a:p>
            <a:r>
              <a:rPr lang="zh-TW" altLang="en-US" dirty="0"/>
              <a:t>对应的，随机网络的度分布是泊松分布，也就是钟形分布的，节点的度值一般不会比平均值高出很多或低很多。</a:t>
            </a:r>
          </a:p>
          <a:p>
            <a:r>
              <a:rPr lang="zh-TW" altLang="en-US" dirty="0"/>
              <a:t> </a:t>
            </a:r>
          </a:p>
          <a:p>
            <a:r>
              <a:rPr lang="zh-TW" altLang="en-US" dirty="0"/>
              <a:t>复杂网络的定义：具有自组织，自相似，吸引子，小世界，无标度中部分或全部性质的网络称为复杂网络。（？）</a:t>
            </a:r>
          </a:p>
          <a:p>
            <a:endParaRPr lang="zh-TW" altLang="en-US" dirty="0"/>
          </a:p>
          <a:p>
            <a:endParaRPr lang="zh-TW" altLang="en-US" dirty="0"/>
          </a:p>
          <a:p>
            <a:r>
              <a:rPr lang="zh-TW" altLang="en-US" dirty="0"/>
              <a:t>（</a:t>
            </a:r>
            <a:r>
              <a:rPr lang="en-US" altLang="zh-TW" dirty="0"/>
              <a:t>Albert-Laszlo </a:t>
            </a:r>
            <a:r>
              <a:rPr lang="en-US" altLang="zh-TW" dirty="0" err="1"/>
              <a:t>Barabasi</a:t>
            </a:r>
            <a:r>
              <a:rPr lang="en-US" altLang="zh-TW" dirty="0"/>
              <a:t> ,</a:t>
            </a:r>
            <a:r>
              <a:rPr lang="en-US" altLang="zh-TW" dirty="0" err="1"/>
              <a:t>Reka</a:t>
            </a:r>
            <a:r>
              <a:rPr lang="en-US" altLang="zh-TW" dirty="0"/>
              <a:t> Albert</a:t>
            </a:r>
            <a:r>
              <a:rPr lang="zh-TW" altLang="en-US" dirty="0"/>
              <a:t>，</a:t>
            </a:r>
            <a:r>
              <a:rPr lang="en-US" altLang="zh-TW" dirty="0"/>
              <a:t>1999</a:t>
            </a:r>
            <a:r>
              <a:rPr lang="zh-TW" altLang="en-US" dirty="0"/>
              <a:t>）现实网络的无标度特性源于众多网络所共有的两种生成机制：</a:t>
            </a:r>
          </a:p>
          <a:p>
            <a:r>
              <a:rPr lang="zh-TW" altLang="en-US" dirty="0"/>
              <a:t>（</a:t>
            </a:r>
            <a:r>
              <a:rPr lang="en-US" altLang="zh-TW" dirty="0" err="1"/>
              <a:t>i</a:t>
            </a:r>
            <a:r>
              <a:rPr lang="zh-TW" altLang="en-US" dirty="0"/>
              <a:t>）网络通过增添新节点而连续扩张</a:t>
            </a:r>
          </a:p>
          <a:p>
            <a:r>
              <a:rPr lang="zh-TW" altLang="en-US" dirty="0"/>
              <a:t>（</a:t>
            </a:r>
            <a:r>
              <a:rPr lang="en-US" altLang="zh-TW" dirty="0"/>
              <a:t>ii</a:t>
            </a:r>
            <a:r>
              <a:rPr lang="zh-TW" altLang="en-US" dirty="0"/>
              <a:t>）新节点择优连接到具有大量连接的节点上</a:t>
            </a:r>
          </a:p>
          <a:p>
            <a:r>
              <a:rPr lang="zh-TW" altLang="en-US" dirty="0"/>
              <a:t>第二点即新节点连接到已有节点的概率与该节点的度数成正比例如</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65</a:t>
            </a:fld>
            <a:endParaRPr lang="en-US" dirty="0"/>
          </a:p>
        </p:txBody>
      </p:sp>
    </p:spTree>
    <p:extLst>
      <p:ext uri="{BB962C8B-B14F-4D97-AF65-F5344CB8AC3E}">
        <p14:creationId xmlns:p14="http://schemas.microsoft.com/office/powerpoint/2010/main" val="2658095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当然这只是一个简单的模型，实际情况会更及复杂例如</a:t>
            </a:r>
            <a:r>
              <a:rPr lang="en-US" altLang="zh-CN" dirty="0"/>
              <a:t>……</a:t>
            </a:r>
            <a:r>
              <a:rPr lang="zh-CN" altLang="en-US" dirty="0"/>
              <a:t>，对于不同的实际问题需要对模型进行扩展</a:t>
            </a:r>
            <a:endParaRPr lang="en-US" altLang="zh-CN" dirty="0"/>
          </a:p>
          <a:p>
            <a:r>
              <a:rPr lang="zh-CN" altLang="en-US" dirty="0"/>
              <a:t>但这个模型尽管简单，却可以从某种程度上体现网页之间的互联行为</a:t>
            </a:r>
            <a:r>
              <a:rPr lang="zh-CN" altLang="zh-CN" dirty="0"/>
              <a:t>，</a:t>
            </a:r>
            <a:r>
              <a:rPr lang="zh-CN" altLang="en-US" dirty="0"/>
              <a:t>并且可以我们一些初步理性的认识</a:t>
            </a:r>
            <a:endParaRPr lang="en-US" altLang="zh-CN"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66</a:t>
            </a:fld>
            <a:endParaRPr lang="en-US" dirty="0"/>
          </a:p>
        </p:txBody>
      </p:sp>
    </p:spTree>
    <p:extLst>
      <p:ext uri="{BB962C8B-B14F-4D97-AF65-F5344CB8AC3E}">
        <p14:creationId xmlns:p14="http://schemas.microsoft.com/office/powerpoint/2010/main" val="148858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D6E05B-70BB-B744-8799-2E091D0DCA2B}" type="slidenum">
              <a:rPr lang="en-US" smtClean="0"/>
              <a:t>4</a:t>
            </a:fld>
            <a:endParaRPr lang="en-US"/>
          </a:p>
        </p:txBody>
      </p:sp>
    </p:spTree>
    <p:extLst>
      <p:ext uri="{BB962C8B-B14F-4D97-AF65-F5344CB8AC3E}">
        <p14:creationId xmlns:p14="http://schemas.microsoft.com/office/powerpoint/2010/main" val="367005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3"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altLang="zh-CN" dirty="0">
                <a:latin typeface="Calibri" charset="0"/>
                <a:ea typeface="宋体" charset="0"/>
              </a:rPr>
              <a:t>1</a:t>
            </a:r>
            <a:r>
              <a:rPr lang="zh-CN" altLang="en-US" dirty="0">
                <a:latin typeface="Calibri" charset="0"/>
                <a:ea typeface="宋体" charset="0"/>
              </a:rPr>
              <a:t>、现在我们以图书销量为例，进一步考察事物流行性问题。不同种类书的销售量可以认为是体现了某种书籍的流行度。如果我们认为某个售书网站书籍销量符合幂律分布：即销售量达到</a:t>
            </a:r>
            <a:r>
              <a:rPr lang="en-US" altLang="zh-CN" dirty="0">
                <a:latin typeface="Calibri" charset="0"/>
                <a:ea typeface="宋体" charset="0"/>
              </a:rPr>
              <a:t>x</a:t>
            </a:r>
            <a:r>
              <a:rPr lang="zh-CN" altLang="en-US" dirty="0">
                <a:latin typeface="Calibri" charset="0"/>
                <a:ea typeface="宋体" charset="0"/>
              </a:rPr>
              <a:t>的书籍种类在总体中占比</a:t>
            </a:r>
            <a:r>
              <a:rPr lang="en-US" altLang="zh-CN" dirty="0">
                <a:latin typeface="Calibri" charset="0"/>
                <a:ea typeface="宋体" charset="0"/>
              </a:rPr>
              <a:t>f</a:t>
            </a:r>
            <a:r>
              <a:rPr lang="zh-CN" altLang="en-US" dirty="0">
                <a:latin typeface="Calibri" charset="0"/>
                <a:ea typeface="宋体" charset="0"/>
              </a:rPr>
              <a:t>（</a:t>
            </a:r>
            <a:r>
              <a:rPr lang="en-US" altLang="zh-CN" dirty="0">
                <a:latin typeface="Calibri" charset="0"/>
                <a:ea typeface="宋体" charset="0"/>
              </a:rPr>
              <a:t>x</a:t>
            </a:r>
            <a:r>
              <a:rPr lang="zh-CN" altLang="en-US" dirty="0">
                <a:latin typeface="Calibri" charset="0"/>
                <a:ea typeface="宋体" charset="0"/>
              </a:rPr>
              <a:t>），是</a:t>
            </a:r>
            <a:r>
              <a:rPr lang="en-US" altLang="zh-CN" dirty="0">
                <a:latin typeface="Calibri" charset="0"/>
                <a:ea typeface="宋体" charset="0"/>
              </a:rPr>
              <a:t>x</a:t>
            </a:r>
            <a:r>
              <a:rPr lang="zh-CN" altLang="en-US" dirty="0">
                <a:latin typeface="Calibri" charset="0"/>
                <a:ea typeface="宋体" charset="0"/>
              </a:rPr>
              <a:t>的一个幂函数，</a:t>
            </a:r>
            <a:r>
              <a:rPr lang="en-US" altLang="zh-CN" dirty="0">
                <a:latin typeface="Calibri" charset="0"/>
                <a:ea typeface="宋体" charset="0"/>
              </a:rPr>
              <a:t>f</a:t>
            </a:r>
            <a:r>
              <a:rPr lang="zh-CN" altLang="en-US" dirty="0">
                <a:latin typeface="Calibri" charset="0"/>
                <a:ea typeface="宋体" charset="0"/>
              </a:rPr>
              <a:t>（</a:t>
            </a:r>
            <a:r>
              <a:rPr lang="en-US" altLang="zh-CN" dirty="0">
                <a:latin typeface="Calibri" charset="0"/>
                <a:ea typeface="宋体" charset="0"/>
              </a:rPr>
              <a:t>x</a:t>
            </a:r>
            <a:r>
              <a:rPr lang="zh-CN" altLang="en-US" dirty="0">
                <a:latin typeface="Calibri" charset="0"/>
                <a:ea typeface="宋体" charset="0"/>
              </a:rPr>
              <a:t>）正比于</a:t>
            </a:r>
            <a:r>
              <a:rPr lang="en-US" altLang="zh-CN" dirty="0">
                <a:latin typeface="Calibri" charset="0"/>
                <a:ea typeface="宋体" charset="0"/>
              </a:rPr>
              <a:t>x</a:t>
            </a:r>
            <a:r>
              <a:rPr lang="zh-CN" altLang="en-US" dirty="0">
                <a:latin typeface="Calibri" charset="0"/>
                <a:ea typeface="宋体" charset="0"/>
              </a:rPr>
              <a:t>的负</a:t>
            </a:r>
            <a:r>
              <a:rPr lang="en-US" altLang="zh-CN" dirty="0">
                <a:latin typeface="Calibri" charset="0"/>
                <a:ea typeface="宋体" charset="0"/>
              </a:rPr>
              <a:t>c</a:t>
            </a:r>
            <a:r>
              <a:rPr lang="zh-CN" altLang="en-US" dirty="0">
                <a:latin typeface="Calibri" charset="0"/>
                <a:ea typeface="宋体" charset="0"/>
              </a:rPr>
              <a:t>次方，</a:t>
            </a:r>
            <a:r>
              <a:rPr lang="en-US" altLang="zh-CN" dirty="0">
                <a:latin typeface="Calibri" charset="0"/>
                <a:ea typeface="宋体" charset="0"/>
              </a:rPr>
              <a:t>c</a:t>
            </a:r>
            <a:r>
              <a:rPr lang="zh-CN" altLang="en-US" dirty="0">
                <a:latin typeface="Calibri" charset="0"/>
                <a:ea typeface="宋体" charset="0"/>
              </a:rPr>
              <a:t>是大于等于</a:t>
            </a:r>
            <a:r>
              <a:rPr lang="en-US" altLang="zh-CN" dirty="0">
                <a:latin typeface="Calibri" charset="0"/>
                <a:ea typeface="宋体" charset="0"/>
              </a:rPr>
              <a:t>2</a:t>
            </a:r>
            <a:r>
              <a:rPr lang="zh-CN" altLang="en-US" dirty="0">
                <a:latin typeface="Calibri" charset="0"/>
                <a:ea typeface="宋体" charset="0"/>
              </a:rPr>
              <a:t>的正数，</a:t>
            </a:r>
            <a:r>
              <a:rPr lang="en-US" altLang="zh-CN" dirty="0">
                <a:latin typeface="Calibri" charset="0"/>
                <a:ea typeface="宋体" charset="0"/>
              </a:rPr>
              <a:t>a</a:t>
            </a:r>
            <a:r>
              <a:rPr lang="zh-CN" altLang="en-US" dirty="0">
                <a:latin typeface="Calibri" charset="0"/>
                <a:ea typeface="宋体" charset="0"/>
              </a:rPr>
              <a:t>是一个常数。</a:t>
            </a:r>
          </a:p>
          <a:p>
            <a:pPr marL="228600" indent="-228600"/>
            <a:r>
              <a:rPr lang="en-US" altLang="zh-CN" dirty="0">
                <a:latin typeface="Calibri" charset="0"/>
                <a:ea typeface="宋体" charset="0"/>
              </a:rPr>
              <a:t>3</a:t>
            </a:r>
            <a:r>
              <a:rPr lang="zh-CN" altLang="en-US" dirty="0">
                <a:latin typeface="Calibri" charset="0"/>
                <a:ea typeface="宋体" charset="0"/>
              </a:rPr>
              <a:t>、图中任何一点的含义是：</a:t>
            </a:r>
            <a:r>
              <a:rPr lang="zh-CN" altLang="en-US" dirty="0">
                <a:solidFill>
                  <a:schemeClr val="bg1"/>
                </a:solidFill>
                <a:latin typeface="Calibri" charset="0"/>
                <a:ea typeface="宋体" charset="0"/>
              </a:rPr>
              <a:t>销量为</a:t>
            </a:r>
            <a:r>
              <a:rPr lang="en-US" altLang="zh-CN" dirty="0">
                <a:solidFill>
                  <a:schemeClr val="bg1"/>
                </a:solidFill>
                <a:latin typeface="Calibri" charset="0"/>
                <a:ea typeface="宋体" charset="0"/>
              </a:rPr>
              <a:t>x</a:t>
            </a:r>
            <a:r>
              <a:rPr lang="zh-CN" altLang="en-US" dirty="0">
                <a:solidFill>
                  <a:schemeClr val="bg1"/>
                </a:solidFill>
                <a:latin typeface="Calibri" charset="0"/>
                <a:ea typeface="宋体" charset="0"/>
              </a:rPr>
              <a:t>的概率为</a:t>
            </a:r>
            <a:r>
              <a:rPr lang="en-US" altLang="zh-CN" dirty="0">
                <a:solidFill>
                  <a:schemeClr val="bg1"/>
                </a:solidFill>
                <a:latin typeface="Calibri" charset="0"/>
                <a:ea typeface="宋体" charset="0"/>
              </a:rPr>
              <a:t>f(x)</a:t>
            </a:r>
          </a:p>
          <a:p>
            <a:pPr marL="228600" indent="-228600"/>
            <a:r>
              <a:rPr lang="en-US" altLang="zh-CN" dirty="0">
                <a:solidFill>
                  <a:schemeClr val="bg1"/>
                </a:solidFill>
                <a:latin typeface="Calibri" charset="0"/>
                <a:ea typeface="宋体" charset="0"/>
              </a:rPr>
              <a:t>4</a:t>
            </a:r>
            <a:r>
              <a:rPr lang="zh-CN" altLang="en-US" dirty="0">
                <a:solidFill>
                  <a:schemeClr val="bg1"/>
                </a:solidFill>
                <a:latin typeface="Calibri" charset="0"/>
                <a:ea typeface="宋体" charset="0"/>
              </a:rPr>
              <a:t>、这样的分布</a:t>
            </a:r>
            <a:r>
              <a:rPr lang="zh-CN" altLang="en-US" dirty="0">
                <a:latin typeface="Calibri" charset="0"/>
                <a:ea typeface="宋体" charset="0"/>
              </a:rPr>
              <a:t>特点是，大量书籍销售量比较低，随着销量越来越高，对应的书籍种类占比越来越小，这也是符合常理的。热销产品终归只占较少的份额。</a:t>
            </a:r>
          </a:p>
          <a:p>
            <a:pPr marL="228600" indent="-228600"/>
            <a:r>
              <a:rPr lang="en-US" altLang="zh-CN" dirty="0">
                <a:latin typeface="Calibri" charset="0"/>
                <a:ea typeface="宋体" charset="0"/>
              </a:rPr>
              <a:t>【】</a:t>
            </a:r>
          </a:p>
          <a:p>
            <a:pPr marL="228600" indent="-228600"/>
            <a:r>
              <a:rPr lang="en-US" altLang="zh-CN" dirty="0">
                <a:latin typeface="Calibri" charset="0"/>
                <a:ea typeface="宋体" charset="0"/>
              </a:rPr>
              <a:t>【】</a:t>
            </a:r>
            <a:r>
              <a:rPr lang="zh-CN" altLang="en-US" dirty="0">
                <a:latin typeface="Calibri" charset="0"/>
                <a:ea typeface="宋体" charset="0"/>
              </a:rPr>
              <a:t>比如说，微博粉丝数可以视为一个博主的受关注程度，即他的流行度。有些博主受关注程度非常高，达到千万级，而大多数博主的粉丝数都相对比较少，粉丝数非常多的这类博主对应图中长长的尾巴，尽管稀少但并不罕见。</a:t>
            </a: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endParaRPr lang="zh-CN" altLang="en-US" dirty="0">
              <a:latin typeface="Calibri" charset="0"/>
              <a:ea typeface="宋体" charset="0"/>
            </a:endParaRPr>
          </a:p>
          <a:p>
            <a:pPr marL="228600" indent="-228600"/>
            <a:r>
              <a:rPr lang="zh-CN" altLang="en-US" dirty="0">
                <a:latin typeface="Calibri" charset="0"/>
                <a:ea typeface="宋体" charset="0"/>
              </a:rPr>
              <a:t>实际意义：微博粉丝例子千万级，</a:t>
            </a:r>
            <a:endParaRPr lang="en-US" altLang="zh-CN" dirty="0">
              <a:latin typeface="Calibri" charset="0"/>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a:latin typeface="Calibri" charset="0"/>
                <a:ea typeface="宋体" charset="0"/>
              </a:rPr>
              <a:t>1</a:t>
            </a:r>
            <a:r>
              <a:rPr lang="zh-CN" altLang="en-US" dirty="0">
                <a:latin typeface="Calibri" charset="0"/>
                <a:ea typeface="宋体" charset="0"/>
              </a:rPr>
              <a:t>、进一步，我们还可以计算：销量至少达到某个值“</a:t>
            </a:r>
            <a:r>
              <a:rPr lang="en-US" altLang="zh-CN" dirty="0">
                <a:latin typeface="Calibri" charset="0"/>
                <a:ea typeface="宋体" charset="0"/>
              </a:rPr>
              <a:t>k”</a:t>
            </a:r>
            <a:r>
              <a:rPr lang="zh-CN" altLang="en-US" dirty="0">
                <a:latin typeface="Calibri" charset="0"/>
                <a:ea typeface="宋体" charset="0"/>
              </a:rPr>
              <a:t>的品种数。这可以从我们刚刚得到的函数</a:t>
            </a:r>
            <a:r>
              <a:rPr lang="en-US" altLang="zh-CN" dirty="0">
                <a:latin typeface="Calibri" charset="0"/>
                <a:ea typeface="宋体" charset="0"/>
              </a:rPr>
              <a:t>g</a:t>
            </a:r>
            <a:r>
              <a:rPr lang="zh-CN" altLang="en-US" dirty="0">
                <a:latin typeface="Calibri" charset="0"/>
                <a:ea typeface="宋体" charset="0"/>
              </a:rPr>
              <a:t>（</a:t>
            </a:r>
            <a:r>
              <a:rPr lang="en-US" altLang="zh-CN" dirty="0">
                <a:latin typeface="Calibri" charset="0"/>
                <a:ea typeface="宋体" charset="0"/>
              </a:rPr>
              <a:t>x</a:t>
            </a:r>
            <a:r>
              <a:rPr lang="zh-CN" altLang="en-US" dirty="0">
                <a:latin typeface="Calibri" charset="0"/>
                <a:ea typeface="宋体" charset="0"/>
              </a:rPr>
              <a:t>）对</a:t>
            </a:r>
            <a:r>
              <a:rPr lang="en-US" altLang="zh-CN" dirty="0">
                <a:latin typeface="Calibri" charset="0"/>
                <a:ea typeface="宋体" charset="0"/>
              </a:rPr>
              <a:t>x</a:t>
            </a:r>
            <a:r>
              <a:rPr lang="zh-CN" altLang="en-US" dirty="0">
                <a:latin typeface="Calibri" charset="0"/>
                <a:ea typeface="宋体" charset="0"/>
              </a:rPr>
              <a:t>从</a:t>
            </a:r>
            <a:r>
              <a:rPr lang="en-US" altLang="zh-CN" dirty="0">
                <a:latin typeface="Calibri" charset="0"/>
                <a:ea typeface="宋体" charset="0"/>
              </a:rPr>
              <a:t>k</a:t>
            </a:r>
            <a:r>
              <a:rPr lang="zh-CN" altLang="en-US" dirty="0">
                <a:latin typeface="Calibri" charset="0"/>
                <a:ea typeface="宋体" charset="0"/>
              </a:rPr>
              <a:t>到无穷大积分得到。这个积分的结果仍然是一个幂函数，只不过幂次从</a:t>
            </a:r>
            <a:r>
              <a:rPr lang="en-US" altLang="zh-CN" dirty="0">
                <a:latin typeface="Calibri" charset="0"/>
                <a:ea typeface="宋体" charset="0"/>
              </a:rPr>
              <a:t>c</a:t>
            </a:r>
            <a:r>
              <a:rPr lang="zh-CN" altLang="en-US" dirty="0">
                <a:latin typeface="Calibri" charset="0"/>
                <a:ea typeface="宋体" charset="0"/>
              </a:rPr>
              <a:t>变成</a:t>
            </a:r>
            <a:r>
              <a:rPr lang="en-US" altLang="zh-CN" dirty="0">
                <a:latin typeface="Calibri" charset="0"/>
                <a:ea typeface="宋体" charset="0"/>
              </a:rPr>
              <a:t>c-1</a:t>
            </a:r>
            <a:r>
              <a:rPr lang="zh-CN" altLang="en-US" dirty="0">
                <a:latin typeface="Calibri" charset="0"/>
                <a:ea typeface="宋体" charset="0"/>
              </a:rPr>
              <a:t>，降低了一次。</a:t>
            </a:r>
            <a:endParaRPr lang="en-US" altLang="zh-CN" dirty="0">
              <a:latin typeface="Calibri" charset="0"/>
              <a:ea typeface="宋体" charset="0"/>
            </a:endParaRPr>
          </a:p>
          <a:p>
            <a:r>
              <a:rPr lang="en-US" altLang="zh-CN" dirty="0">
                <a:latin typeface="Calibri" charset="0"/>
                <a:ea typeface="宋体" charset="0"/>
              </a:rPr>
              <a:t>2</a:t>
            </a:r>
            <a:r>
              <a:rPr lang="zh-CN" altLang="en-US" dirty="0">
                <a:latin typeface="Calibri" charset="0"/>
                <a:ea typeface="宋体" charset="0"/>
              </a:rPr>
              <a:t>、以图形表示这个幂函数，它仍是一个具有长尾特征的曲线，只是由于幂次降低了一位，长尾的特征更明显，即随着</a:t>
            </a:r>
            <a:r>
              <a:rPr lang="en-US" altLang="zh-CN" dirty="0">
                <a:latin typeface="Calibri" charset="0"/>
                <a:ea typeface="宋体" charset="0"/>
              </a:rPr>
              <a:t>x</a:t>
            </a:r>
            <a:r>
              <a:rPr lang="zh-CN" altLang="en-US" dirty="0">
                <a:latin typeface="Calibri" charset="0"/>
                <a:ea typeface="宋体" charset="0"/>
              </a:rPr>
              <a:t>值的增大</a:t>
            </a:r>
            <a:r>
              <a:rPr lang="en-US" altLang="zh-CN" dirty="0">
                <a:latin typeface="Calibri" charset="0"/>
                <a:ea typeface="宋体" charset="0"/>
              </a:rPr>
              <a:t>y</a:t>
            </a:r>
            <a:r>
              <a:rPr lang="zh-CN" altLang="en-US" dirty="0">
                <a:latin typeface="Calibri" charset="0"/>
                <a:ea typeface="宋体" charset="0"/>
              </a:rPr>
              <a:t>值的减小相对更缓慢些，也就是尾巴更长。图中任何一点的含义是：</a:t>
            </a:r>
            <a:r>
              <a:rPr lang="zh-CN" altLang="en-US" dirty="0">
                <a:solidFill>
                  <a:schemeClr val="bg1"/>
                </a:solidFill>
                <a:latin typeface="Calibri" charset="0"/>
                <a:ea typeface="宋体" charset="0"/>
              </a:rPr>
              <a:t>有</a:t>
            </a:r>
            <a:r>
              <a:rPr lang="en-US" altLang="zh-CN" dirty="0">
                <a:solidFill>
                  <a:schemeClr val="bg1"/>
                </a:solidFill>
                <a:latin typeface="Calibri" charset="0"/>
                <a:ea typeface="宋体" charset="0"/>
              </a:rPr>
              <a:t>j</a:t>
            </a:r>
            <a:r>
              <a:rPr lang="zh-CN" altLang="en-US" dirty="0">
                <a:solidFill>
                  <a:schemeClr val="bg1"/>
                </a:solidFill>
                <a:latin typeface="Calibri" charset="0"/>
                <a:ea typeface="宋体" charset="0"/>
              </a:rPr>
              <a:t>种书销量至少达到</a:t>
            </a:r>
            <a:r>
              <a:rPr lang="en-US" altLang="zh-CN" i="1" dirty="0">
                <a:solidFill>
                  <a:schemeClr val="bg1"/>
                </a:solidFill>
                <a:latin typeface="Calibri" charset="0"/>
                <a:ea typeface="宋体" charset="0"/>
              </a:rPr>
              <a:t>k</a:t>
            </a:r>
            <a:r>
              <a:rPr lang="zh-CN" altLang="en-US" i="1" dirty="0">
                <a:solidFill>
                  <a:schemeClr val="bg1"/>
                </a:solidFill>
                <a:latin typeface="Calibri" charset="0"/>
                <a:ea typeface="宋体" charset="0"/>
              </a:rPr>
              <a:t>，</a:t>
            </a:r>
            <a:r>
              <a:rPr lang="zh-CN" altLang="en-US" dirty="0">
                <a:solidFill>
                  <a:schemeClr val="bg1"/>
                </a:solidFill>
                <a:latin typeface="Calibri" charset="0"/>
                <a:ea typeface="宋体" charset="0"/>
              </a:rPr>
              <a:t>如果</a:t>
            </a:r>
            <a:r>
              <a:rPr lang="en-US" altLang="zh-CN" dirty="0">
                <a:solidFill>
                  <a:schemeClr val="bg1"/>
                </a:solidFill>
                <a:latin typeface="Calibri" charset="0"/>
                <a:ea typeface="宋体" charset="0"/>
              </a:rPr>
              <a:t>j</a:t>
            </a:r>
            <a:r>
              <a:rPr lang="zh-CN" altLang="en-US" dirty="0">
                <a:solidFill>
                  <a:schemeClr val="bg1"/>
                </a:solidFill>
                <a:latin typeface="Calibri" charset="0"/>
                <a:ea typeface="宋体" charset="0"/>
              </a:rPr>
              <a:t>是离散连续的整数，那么有</a:t>
            </a:r>
            <a:r>
              <a:rPr lang="en-US" altLang="zh-CN" dirty="0">
                <a:solidFill>
                  <a:schemeClr val="bg1"/>
                </a:solidFill>
                <a:latin typeface="Calibri" charset="0"/>
                <a:ea typeface="宋体" charset="0"/>
              </a:rPr>
              <a:t>j-1</a:t>
            </a:r>
            <a:r>
              <a:rPr lang="zh-CN" altLang="en-US" dirty="0">
                <a:solidFill>
                  <a:schemeClr val="bg1"/>
                </a:solidFill>
                <a:latin typeface="Calibri" charset="0"/>
                <a:ea typeface="宋体" charset="0"/>
              </a:rPr>
              <a:t>种书销量大于</a:t>
            </a:r>
            <a:r>
              <a:rPr lang="en-US" altLang="zh-CN" dirty="0">
                <a:solidFill>
                  <a:schemeClr val="bg1"/>
                </a:solidFill>
                <a:latin typeface="Calibri" charset="0"/>
                <a:ea typeface="宋体" charset="0"/>
              </a:rPr>
              <a:t>k</a:t>
            </a:r>
            <a:r>
              <a:rPr lang="zh-CN" altLang="en-US" dirty="0">
                <a:solidFill>
                  <a:schemeClr val="bg1"/>
                </a:solidFill>
                <a:latin typeface="Calibri" charset="0"/>
                <a:ea typeface="宋体" charset="0"/>
              </a:rPr>
              <a:t>，因此纵轴可以看成是按销售量排名，即销售量排名为</a:t>
            </a:r>
            <a:r>
              <a:rPr lang="en-US" altLang="zh-CN" dirty="0">
                <a:solidFill>
                  <a:schemeClr val="bg1"/>
                </a:solidFill>
                <a:latin typeface="Calibri" charset="0"/>
                <a:ea typeface="宋体" charset="0"/>
              </a:rPr>
              <a:t>j</a:t>
            </a:r>
            <a:r>
              <a:rPr lang="zh-CN" altLang="en-US" dirty="0">
                <a:solidFill>
                  <a:schemeClr val="bg1"/>
                </a:solidFill>
                <a:latin typeface="Calibri" charset="0"/>
                <a:ea typeface="宋体" charset="0"/>
              </a:rPr>
              <a:t>书籍销量为</a:t>
            </a:r>
            <a:r>
              <a:rPr lang="en-US" altLang="zh-CN" dirty="0">
                <a:solidFill>
                  <a:schemeClr val="bg1"/>
                </a:solidFill>
                <a:latin typeface="Calibri" charset="0"/>
                <a:ea typeface="宋体" charset="0"/>
              </a:rPr>
              <a:t>k</a:t>
            </a:r>
            <a:r>
              <a:rPr lang="zh-CN" altLang="en-US" dirty="0">
                <a:solidFill>
                  <a:schemeClr val="bg1"/>
                </a:solidFill>
                <a:latin typeface="Calibri" charset="0"/>
                <a:ea typeface="宋体" charset="0"/>
              </a:rPr>
              <a:t>。</a:t>
            </a:r>
            <a:endParaRPr lang="zh-CN" altLang="en-US" dirty="0">
              <a:latin typeface="Calibri" charset="0"/>
              <a:ea typeface="宋体" charset="0"/>
            </a:endParaRPr>
          </a:p>
          <a:p>
            <a:r>
              <a:rPr lang="en-US" altLang="zh-CN" dirty="0">
                <a:latin typeface="Calibri" charset="0"/>
                <a:ea typeface="宋体" charset="0"/>
              </a:rPr>
              <a:t>3</a:t>
            </a:r>
            <a:r>
              <a:rPr lang="zh-CN" altLang="en-US" dirty="0">
                <a:latin typeface="Calibri" charset="0"/>
                <a:ea typeface="宋体" charset="0"/>
              </a:rPr>
              <a:t>、这种描述流行性问题的方式实际上是与累计概率分布等效的一种描述方式，它与我们最初介绍的概率密度分布在数学上是等效的。在实际应用中这种描述方式能够更方便地计算出我们所关心的一些数据，因此更多地采用这种累计分布方式分析流行性问题。</a:t>
            </a:r>
          </a:p>
          <a:p>
            <a:r>
              <a:rPr lang="en-US" altLang="zh-CN" dirty="0">
                <a:latin typeface="Calibri" charset="0"/>
                <a:ea typeface="宋体" charset="0"/>
              </a:rPr>
              <a:t>4</a:t>
            </a:r>
            <a:r>
              <a:rPr lang="zh-CN" altLang="en-US" dirty="0">
                <a:latin typeface="Calibri" charset="0"/>
                <a:ea typeface="宋体" charset="0"/>
              </a:rPr>
              <a:t>、如图所示。假定该网站销量排在前三的三种书销售额分别为</a:t>
            </a:r>
            <a:r>
              <a:rPr lang="en-US" altLang="zh-CN" dirty="0">
                <a:latin typeface="Calibri" charset="0"/>
                <a:ea typeface="宋体" charset="0"/>
              </a:rPr>
              <a:t>k1</a:t>
            </a:r>
            <a:r>
              <a:rPr lang="zh-CN" altLang="en-US" dirty="0">
                <a:latin typeface="Calibri" charset="0"/>
                <a:ea typeface="宋体" charset="0"/>
              </a:rPr>
              <a:t>，</a:t>
            </a:r>
            <a:r>
              <a:rPr lang="en-US" altLang="zh-CN" dirty="0">
                <a:latin typeface="Calibri" charset="0"/>
                <a:ea typeface="宋体" charset="0"/>
              </a:rPr>
              <a:t>k2</a:t>
            </a:r>
            <a:r>
              <a:rPr lang="zh-CN" altLang="en-US" dirty="0">
                <a:latin typeface="Calibri" charset="0"/>
                <a:ea typeface="宋体" charset="0"/>
              </a:rPr>
              <a:t>，</a:t>
            </a:r>
            <a:r>
              <a:rPr lang="en-US" altLang="zh-CN" dirty="0">
                <a:latin typeface="Calibri" charset="0"/>
                <a:ea typeface="宋体" charset="0"/>
              </a:rPr>
              <a:t>k3</a:t>
            </a:r>
            <a:r>
              <a:rPr lang="zh-CN" altLang="en-US" dirty="0">
                <a:latin typeface="Calibri" charset="0"/>
                <a:ea typeface="宋体" charset="0"/>
              </a:rPr>
              <a:t>，那么前三种书的销售总额就是</a:t>
            </a:r>
            <a:r>
              <a:rPr lang="en-US" altLang="zh-CN" dirty="0">
                <a:latin typeface="Calibri" charset="0"/>
                <a:ea typeface="宋体" charset="0"/>
              </a:rPr>
              <a:t>k1+k2+k3</a:t>
            </a:r>
            <a:r>
              <a:rPr lang="zh-CN" altLang="en-US" dirty="0">
                <a:latin typeface="Calibri" charset="0"/>
                <a:ea typeface="宋体" charset="0"/>
              </a:rPr>
              <a:t>，类似的，</a:t>
            </a:r>
            <a:r>
              <a:rPr kumimoji="0" lang="zh-CN" altLang="en-US" dirty="0">
                <a:latin typeface="Calibri" charset="0"/>
                <a:ea typeface="宋体" charset="0"/>
              </a:rPr>
              <a:t>前</a:t>
            </a:r>
            <a:r>
              <a:rPr kumimoji="0" lang="en-US" altLang="zh-CN" dirty="0">
                <a:latin typeface="Calibri" charset="0"/>
                <a:ea typeface="宋体" charset="0"/>
              </a:rPr>
              <a:t>j</a:t>
            </a:r>
            <a:r>
              <a:rPr kumimoji="0" lang="zh-CN" altLang="en-US" dirty="0">
                <a:latin typeface="Calibri" charset="0"/>
                <a:ea typeface="宋体" charset="0"/>
              </a:rPr>
              <a:t>种书总销量就是对</a:t>
            </a:r>
            <a:r>
              <a:rPr kumimoji="0" lang="en-US" altLang="zh-CN" dirty="0">
                <a:latin typeface="Calibri" charset="0"/>
                <a:ea typeface="宋体" charset="0"/>
              </a:rPr>
              <a:t>y</a:t>
            </a:r>
            <a:r>
              <a:rPr kumimoji="0" lang="zh-CN" altLang="en-US" dirty="0">
                <a:latin typeface="Calibri" charset="0"/>
                <a:ea typeface="宋体" charset="0"/>
              </a:rPr>
              <a:t>从</a:t>
            </a:r>
            <a:r>
              <a:rPr kumimoji="0" lang="en-US" altLang="zh-CN" dirty="0">
                <a:latin typeface="Calibri" charset="0"/>
                <a:ea typeface="宋体" charset="0"/>
              </a:rPr>
              <a:t>1</a:t>
            </a:r>
            <a:r>
              <a:rPr kumimoji="0" lang="zh-CN" altLang="en-US" dirty="0">
                <a:latin typeface="Calibri" charset="0"/>
                <a:ea typeface="宋体" charset="0"/>
              </a:rPr>
              <a:t>到</a:t>
            </a:r>
            <a:r>
              <a:rPr kumimoji="0" lang="en-US" altLang="zh-CN" dirty="0">
                <a:latin typeface="Calibri" charset="0"/>
                <a:ea typeface="宋体" charset="0"/>
              </a:rPr>
              <a:t>j</a:t>
            </a:r>
            <a:r>
              <a:rPr kumimoji="0" lang="zh-CN" altLang="en-US" dirty="0">
                <a:latin typeface="Calibri" charset="0"/>
                <a:ea typeface="宋体" charset="0"/>
              </a:rPr>
              <a:t>积分得到的</a:t>
            </a:r>
            <a:r>
              <a:rPr kumimoji="0" lang="en-US" altLang="zh-CN" dirty="0">
                <a:latin typeface="Calibri" charset="0"/>
                <a:ea typeface="宋体" charset="0"/>
              </a:rPr>
              <a:t>x</a:t>
            </a:r>
            <a:r>
              <a:rPr kumimoji="0" lang="zh-CN" altLang="en-US" dirty="0">
                <a:latin typeface="Calibri" charset="0"/>
                <a:ea typeface="宋体" charset="0"/>
              </a:rPr>
              <a:t>量值。</a:t>
            </a:r>
            <a:endParaRPr lang="zh-CN" altLang="en-US" dirty="0">
              <a:latin typeface="Calibri" charset="0"/>
              <a:ea typeface="宋体" charset="0"/>
            </a:endParaRPr>
          </a:p>
          <a:p>
            <a:r>
              <a:rPr lang="en-US" altLang="zh-CN" dirty="0">
                <a:latin typeface="Calibri" charset="0"/>
                <a:ea typeface="宋体" charset="0"/>
              </a:rPr>
              <a:t>5</a:t>
            </a:r>
            <a:r>
              <a:rPr lang="zh-CN" altLang="en-US" dirty="0">
                <a:latin typeface="Calibri" charset="0"/>
                <a:ea typeface="宋体" charset="0"/>
              </a:rPr>
              <a:t>、这个曲线的长尾对应的是少数销售量非常高的图书种类。</a:t>
            </a:r>
          </a:p>
          <a:p>
            <a:r>
              <a:rPr lang="en-US" altLang="zh-CN" dirty="0">
                <a:latin typeface="Calibri" charset="0"/>
                <a:ea typeface="宋体" charset="0"/>
              </a:rPr>
              <a:t>【】</a:t>
            </a: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endParaRPr lang="zh-CN" altLang="en-US" dirty="0">
              <a:latin typeface="Calibri" charset="0"/>
              <a:ea typeface="宋体" charset="0"/>
            </a:endParaRPr>
          </a:p>
          <a:p>
            <a:r>
              <a:rPr lang="zh-CN" altLang="en-US" dirty="0">
                <a:latin typeface="Calibri" charset="0"/>
                <a:ea typeface="宋体" charset="0"/>
              </a:rPr>
              <a:t>中很多这样表达的流行事物</a:t>
            </a:r>
          </a:p>
          <a:p>
            <a:r>
              <a:rPr lang="en-US" altLang="zh-CN" dirty="0">
                <a:latin typeface="Calibri" charset="0"/>
                <a:ea typeface="宋体" charset="0"/>
              </a:rPr>
              <a:t>2</a:t>
            </a:r>
            <a:r>
              <a:rPr lang="zh-CN" altLang="en-US" dirty="0">
                <a:latin typeface="Calibri" charset="0"/>
                <a:ea typeface="宋体" charset="0"/>
              </a:rPr>
              <a:t>、举例说明推导计算上的方便</a:t>
            </a:r>
          </a:p>
          <a:p>
            <a:r>
              <a:rPr lang="en-US" altLang="zh-CN" dirty="0">
                <a:latin typeface="Calibri" charset="0"/>
                <a:ea typeface="宋体" charset="0"/>
              </a:rPr>
              <a:t>3</a:t>
            </a:r>
            <a:r>
              <a:rPr lang="zh-CN" altLang="en-US" dirty="0">
                <a:latin typeface="Calibri" charset="0"/>
                <a:ea typeface="宋体" charset="0"/>
              </a:rPr>
              <a:t>、我们从最初的概率密度幂函数推导出销量至少达到某个量值的图书种类也是销量的幂函数，只不过幂次降低一位</a:t>
            </a:r>
          </a:p>
          <a:p>
            <a:r>
              <a:rPr lang="zh-CN" altLang="en-US" dirty="0">
                <a:latin typeface="Calibri" charset="0"/>
                <a:ea typeface="宋体" charset="0"/>
              </a:rPr>
              <a:t>那么反过来如果有了这样的关系也可以推导出其概率密度是幂次增加一位的幂函数</a:t>
            </a:r>
          </a:p>
          <a:p>
            <a:r>
              <a:rPr lang="en-US" altLang="zh-CN" dirty="0">
                <a:latin typeface="Calibri" charset="0"/>
                <a:ea typeface="宋体" charset="0"/>
              </a:rPr>
              <a:t>【】</a:t>
            </a:r>
          </a:p>
          <a:p>
            <a:endParaRPr lang="en-US" altLang="zh-CN" dirty="0">
              <a:latin typeface="Calibri" charset="0"/>
              <a:ea typeface="宋体" charset="0"/>
            </a:endParaRPr>
          </a:p>
          <a:p>
            <a:r>
              <a:rPr lang="en-US" altLang="zh-CN" dirty="0">
                <a:latin typeface="Calibri" charset="0"/>
                <a:ea typeface="宋体" charset="0"/>
              </a:rPr>
              <a:t>1</a:t>
            </a:r>
            <a:r>
              <a:rPr lang="zh-CN" altLang="en-US" dirty="0">
                <a:latin typeface="Calibri" charset="0"/>
                <a:ea typeface="宋体" charset="0"/>
              </a:rPr>
              <a:t>、实际问题中人们还希望问这样的问题：</a:t>
            </a:r>
            <a:r>
              <a:rPr lang="zh-CN" altLang="en-US" dirty="0">
                <a:latin typeface="黑体" charset="0"/>
                <a:ea typeface="宋体" charset="0"/>
              </a:rPr>
              <a:t>销量</a:t>
            </a:r>
            <a:r>
              <a:rPr lang="zh-CN" altLang="en-US" dirty="0">
                <a:solidFill>
                  <a:srgbClr val="FFFF00"/>
                </a:solidFill>
                <a:latin typeface="黑体" charset="0"/>
                <a:ea typeface="宋体" charset="0"/>
              </a:rPr>
              <a:t>至少达到</a:t>
            </a:r>
            <a:r>
              <a:rPr lang="en-US" altLang="zh-CN" dirty="0">
                <a:latin typeface="黑体" charset="0"/>
                <a:ea typeface="宋体" charset="0"/>
              </a:rPr>
              <a:t>k</a:t>
            </a:r>
            <a:r>
              <a:rPr lang="zh-CN" altLang="en-US" dirty="0">
                <a:latin typeface="黑体" charset="0"/>
                <a:ea typeface="宋体" charset="0"/>
              </a:rPr>
              <a:t>的品种总数。这是对</a:t>
            </a:r>
            <a:r>
              <a:rPr lang="en-US" altLang="zh-CN" dirty="0">
                <a:latin typeface="黑体" charset="0"/>
                <a:ea typeface="宋体" charset="0"/>
              </a:rPr>
              <a:t>n</a:t>
            </a:r>
            <a:r>
              <a:rPr lang="zh-CN" altLang="en-US" dirty="0">
                <a:latin typeface="黑体" charset="0"/>
                <a:ea typeface="宋体" charset="0"/>
              </a:rPr>
              <a:t>乘于</a:t>
            </a:r>
            <a:r>
              <a:rPr lang="en-US" altLang="zh-CN" dirty="0">
                <a:latin typeface="黑体" charset="0"/>
                <a:ea typeface="宋体" charset="0"/>
              </a:rPr>
              <a:t>f</a:t>
            </a:r>
            <a:r>
              <a:rPr lang="zh-CN" altLang="en-US" dirty="0">
                <a:latin typeface="黑体" charset="0"/>
                <a:ea typeface="宋体" charset="0"/>
              </a:rPr>
              <a:t>（</a:t>
            </a:r>
            <a:r>
              <a:rPr lang="en-US" altLang="zh-CN" dirty="0">
                <a:latin typeface="黑体" charset="0"/>
                <a:ea typeface="宋体" charset="0"/>
              </a:rPr>
              <a:t>x)</a:t>
            </a:r>
            <a:r>
              <a:rPr lang="zh-CN" altLang="en-US" dirty="0">
                <a:latin typeface="黑体" charset="0"/>
                <a:ea typeface="宋体" charset="0"/>
              </a:rPr>
              <a:t>从</a:t>
            </a:r>
            <a:r>
              <a:rPr lang="en-US" altLang="zh-CN" dirty="0">
                <a:latin typeface="黑体" charset="0"/>
                <a:ea typeface="宋体" charset="0"/>
              </a:rPr>
              <a:t>x</a:t>
            </a:r>
            <a:r>
              <a:rPr lang="zh-CN" altLang="en-US" dirty="0">
                <a:latin typeface="黑体" charset="0"/>
                <a:ea typeface="宋体" charset="0"/>
              </a:rPr>
              <a:t>为</a:t>
            </a:r>
            <a:r>
              <a:rPr lang="en-US" altLang="zh-CN" dirty="0">
                <a:latin typeface="黑体" charset="0"/>
                <a:ea typeface="宋体" charset="0"/>
              </a:rPr>
              <a:t>k</a:t>
            </a:r>
            <a:r>
              <a:rPr lang="zh-CN" altLang="en-US" dirty="0">
                <a:latin typeface="黑体" charset="0"/>
                <a:ea typeface="宋体" charset="0"/>
              </a:rPr>
              <a:t>到无穷大积分得到</a:t>
            </a:r>
            <a:endParaRPr lang="zh-CN" altLang="en-US" dirty="0">
              <a:latin typeface="Calibri" charset="0"/>
              <a:ea typeface="宋体" charset="0"/>
            </a:endParaRPr>
          </a:p>
          <a:p>
            <a:r>
              <a:rPr lang="en-US" altLang="zh-CN" dirty="0">
                <a:latin typeface="Calibri" charset="0"/>
                <a:ea typeface="宋体" charset="0"/>
              </a:rPr>
              <a:t>2</a:t>
            </a:r>
            <a:r>
              <a:rPr lang="zh-CN" altLang="en-US" dirty="0">
                <a:latin typeface="Calibri" charset="0"/>
                <a:ea typeface="宋体" charset="0"/>
              </a:rPr>
              <a:t>、结果仍然是一个幂函数，只不过幂次降低了一个。</a:t>
            </a:r>
          </a:p>
          <a:p>
            <a:r>
              <a:rPr lang="en-US" altLang="zh-CN" dirty="0">
                <a:latin typeface="Calibri" charset="0"/>
                <a:ea typeface="宋体" charset="0"/>
              </a:rPr>
              <a:t>3</a:t>
            </a:r>
            <a:r>
              <a:rPr lang="zh-CN" altLang="en-US" dirty="0">
                <a:latin typeface="Calibri" charset="0"/>
                <a:ea typeface="宋体" charset="0"/>
              </a:rPr>
              <a:t>、我们之前给出了几个幂函数曲线图，幂次越低，对应函数曲线的尾巴越长。</a:t>
            </a:r>
          </a:p>
          <a:p>
            <a:r>
              <a:rPr lang="zh-CN" altLang="en-US" dirty="0">
                <a:latin typeface="Calibri" charset="0"/>
                <a:ea typeface="宋体" charset="0"/>
              </a:rPr>
              <a:t>因为</a:t>
            </a:r>
            <a:endParaRPr lang="en-US" altLang="zh-CN" dirty="0">
              <a:latin typeface="Calibri" charset="0"/>
              <a:ea typeface="宋体" charset="0"/>
            </a:endParaRPr>
          </a:p>
          <a:p>
            <a:r>
              <a:rPr lang="zh-CN" altLang="en-US" dirty="0">
                <a:latin typeface="Calibri" charset="0"/>
                <a:ea typeface="宋体" charset="0"/>
              </a:rPr>
              <a:t>那么，在纵轴上，最小的值就对应横轴上的“最大销量”，次小的值就对应“次大销量”，</a:t>
            </a:r>
            <a:r>
              <a:rPr lang="en-US" altLang="zh-CN" dirty="0">
                <a:latin typeface="Calibri" charset="0"/>
                <a:ea typeface="宋体" charset="0"/>
              </a:rPr>
              <a:t>…</a:t>
            </a:r>
            <a:r>
              <a:rPr lang="zh-CN" altLang="en-US" dirty="0">
                <a:latin typeface="Calibri" charset="0"/>
                <a:ea typeface="宋体" charset="0"/>
              </a:rPr>
              <a:t>，等等。</a:t>
            </a:r>
          </a:p>
          <a:p>
            <a:endParaRPr lang="en-US" altLang="zh-CN" dirty="0">
              <a:latin typeface="Calibri" charset="0"/>
              <a:ea typeface="宋体" charset="0"/>
            </a:endParaRPr>
          </a:p>
          <a:p>
            <a:r>
              <a:rPr lang="en-US" altLang="zh-CN" dirty="0">
                <a:latin typeface="Calibri" charset="0"/>
                <a:ea typeface="宋体" charset="0"/>
              </a:rPr>
              <a:t>1</a:t>
            </a:r>
            <a:r>
              <a:rPr lang="zh-CN" altLang="en-US" dirty="0">
                <a:latin typeface="Calibri" charset="0"/>
                <a:ea typeface="宋体" charset="0"/>
              </a:rPr>
              <a:t>、销量至少达到某个量值的品种个数仍然是一个幂函数，幂次比概率分布降低了一个</a:t>
            </a:r>
          </a:p>
          <a:p>
            <a:r>
              <a:rPr lang="en-US" altLang="zh-CN" dirty="0">
                <a:latin typeface="Calibri" charset="0"/>
                <a:ea typeface="宋体" charset="0"/>
              </a:rPr>
              <a:t>2</a:t>
            </a:r>
            <a:r>
              <a:rPr lang="zh-CN" altLang="en-US" dirty="0">
                <a:latin typeface="Calibri" charset="0"/>
                <a:ea typeface="宋体" charset="0"/>
              </a:rPr>
              <a:t>、这个图中任何一点的含义好是销量至少为</a:t>
            </a:r>
            <a:r>
              <a:rPr lang="en-US" altLang="zh-CN" dirty="0">
                <a:latin typeface="Calibri" charset="0"/>
                <a:ea typeface="宋体" charset="0"/>
              </a:rPr>
              <a:t>k</a:t>
            </a:r>
            <a:r>
              <a:rPr lang="zh-CN" altLang="en-US" dirty="0">
                <a:latin typeface="Calibri" charset="0"/>
                <a:ea typeface="宋体" charset="0"/>
              </a:rPr>
              <a:t>的品种总个数为</a:t>
            </a:r>
            <a:r>
              <a:rPr lang="en-US" altLang="zh-CN" dirty="0">
                <a:latin typeface="Calibri" charset="0"/>
                <a:ea typeface="宋体" charset="0"/>
              </a:rPr>
              <a:t>b/k</a:t>
            </a:r>
            <a:r>
              <a:rPr lang="zh-CN" altLang="en-US" dirty="0">
                <a:latin typeface="Calibri" charset="0"/>
                <a:ea typeface="宋体" charset="0"/>
              </a:rPr>
              <a:t>的</a:t>
            </a:r>
            <a:r>
              <a:rPr lang="en-US" altLang="zh-CN" dirty="0">
                <a:latin typeface="Calibri" charset="0"/>
                <a:ea typeface="宋体" charset="0"/>
              </a:rPr>
              <a:t>c-1</a:t>
            </a:r>
            <a:r>
              <a:rPr lang="zh-CN" altLang="en-US" dirty="0">
                <a:latin typeface="Calibri" charset="0"/>
                <a:ea typeface="宋体" charset="0"/>
              </a:rPr>
              <a:t>次方，</a:t>
            </a:r>
            <a:r>
              <a:rPr lang="en-US" altLang="zh-CN" dirty="0">
                <a:latin typeface="Calibri" charset="0"/>
                <a:ea typeface="宋体" charset="0"/>
              </a:rPr>
              <a:t>c</a:t>
            </a:r>
            <a:r>
              <a:rPr lang="zh-CN" altLang="en-US" dirty="0">
                <a:latin typeface="Calibri" charset="0"/>
                <a:ea typeface="宋体" charset="0"/>
              </a:rPr>
              <a:t>是概率分布的幂次，</a:t>
            </a:r>
            <a:r>
              <a:rPr lang="en-US" altLang="zh-CN" dirty="0">
                <a:latin typeface="Calibri" charset="0"/>
                <a:ea typeface="宋体" charset="0"/>
              </a:rPr>
              <a:t>b</a:t>
            </a:r>
            <a:r>
              <a:rPr lang="zh-CN" altLang="en-US" dirty="0">
                <a:latin typeface="Calibri" charset="0"/>
                <a:ea typeface="宋体" charset="0"/>
              </a:rPr>
              <a:t>是一个常数</a:t>
            </a:r>
          </a:p>
          <a:p>
            <a:r>
              <a:rPr lang="en-US" altLang="zh-CN" dirty="0">
                <a:latin typeface="Calibri" charset="0"/>
                <a:ea typeface="宋体" charset="0"/>
              </a:rPr>
              <a:t>3</a:t>
            </a:r>
            <a:r>
              <a:rPr lang="zh-CN" altLang="en-US" dirty="0">
                <a:latin typeface="Calibri" charset="0"/>
                <a:ea typeface="宋体" charset="0"/>
              </a:rPr>
              <a:t>、这是一个长尾的典型图示，实际意义：大部分商品的销售量都比较低，少量的产品的销售量达到很高，长尾特性意味着这种销售量较高的品种数虽然少但并不罕见</a:t>
            </a:r>
          </a:p>
          <a:p>
            <a:r>
              <a:rPr lang="en-US" altLang="zh-CN" dirty="0">
                <a:latin typeface="Calibri" charset="0"/>
                <a:ea typeface="宋体" charset="0"/>
              </a:rPr>
              <a:t>4</a:t>
            </a:r>
            <a:r>
              <a:rPr lang="zh-CN" altLang="en-US" dirty="0">
                <a:latin typeface="Calibri" charset="0"/>
                <a:ea typeface="宋体" charset="0"/>
              </a:rPr>
              <a:t>、到此，我们从流行度幂律分布延伸出了流行度问题的不同表现形式，一个是流行度达到某种程度的总量（品种数），在一个是流行度至少达到某种程度的总量，当然这是一个累积概率问题，他们虽然从不同的角度描述流行度问题，但在数学上都是等价的。</a:t>
            </a:r>
          </a:p>
          <a:p>
            <a:endParaRPr lang="en-US" altLang="zh-CN" dirty="0">
              <a:latin typeface="Calibri" charset="0"/>
              <a:ea typeface="宋体" charset="0"/>
            </a:endParaRPr>
          </a:p>
          <a:p>
            <a:endParaRPr lang="en-US" altLang="zh-CN" dirty="0">
              <a:latin typeface="Calibri" charset="0"/>
              <a:ea typeface="宋体" charset="0"/>
            </a:endParaRPr>
          </a:p>
        </p:txBody>
      </p:sp>
      <p:sp>
        <p:nvSpPr>
          <p:cNvPr id="43011" name="幻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B8F3F1C7-6FCD-B44D-BAB2-7E7B945BC1F5}" type="slidenum">
              <a:rPr lang="zh-CN" altLang="en-US" sz="1200"/>
              <a:pPr/>
              <a:t>68</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69</a:t>
            </a:fld>
            <a:endParaRPr lang="en-US" dirty="0"/>
          </a:p>
        </p:txBody>
      </p:sp>
    </p:spTree>
    <p:extLst>
      <p:ext uri="{BB962C8B-B14F-4D97-AF65-F5344CB8AC3E}">
        <p14:creationId xmlns:p14="http://schemas.microsoft.com/office/powerpoint/2010/main" val="1526368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r>
              <a:rPr lang="zh-CN" altLang="en-US" dirty="0"/>
              <a:t>、齐普夫，哈佛语言学教授，发现英文词频有一定规律，使用频次与其频次排名成反比</a:t>
            </a:r>
            <a:endParaRPr lang="en-US" altLang="zh-CN" dirty="0"/>
          </a:p>
          <a:p>
            <a:r>
              <a:rPr lang="zh-CN" altLang="en-US" dirty="0"/>
              <a:t>英文：</a:t>
            </a:r>
            <a:r>
              <a:rPr lang="en-US" altLang="zh-CN" dirty="0"/>
              <a:t>the</a:t>
            </a:r>
            <a:r>
              <a:rPr lang="zh-CN" altLang="en-US" dirty="0"/>
              <a:t>、</a:t>
            </a:r>
            <a:r>
              <a:rPr lang="en-US" altLang="zh-CN" dirty="0"/>
              <a:t>of</a:t>
            </a:r>
            <a:r>
              <a:rPr lang="zh-CN" altLang="en-US" dirty="0"/>
              <a:t>、</a:t>
            </a:r>
            <a:r>
              <a:rPr lang="en-US" altLang="zh-CN" dirty="0"/>
              <a:t>and</a:t>
            </a:r>
            <a:r>
              <a:rPr lang="zh-CN" altLang="en-US" dirty="0"/>
              <a:t>、</a:t>
            </a:r>
            <a:r>
              <a:rPr lang="en-US" altLang="zh-CN" dirty="0"/>
              <a:t>to</a:t>
            </a:r>
            <a:r>
              <a:rPr lang="zh-CN" altLang="en-US" dirty="0"/>
              <a:t>、</a:t>
            </a:r>
            <a:r>
              <a:rPr lang="en-US" altLang="zh-CN" dirty="0"/>
              <a:t>a</a:t>
            </a:r>
          </a:p>
          <a:p>
            <a:r>
              <a:rPr lang="zh-CN" altLang="en-US" dirty="0"/>
              <a:t>中文：的、一、是、在、这</a:t>
            </a:r>
            <a:endParaRPr lang="en-US" dirty="0"/>
          </a:p>
          <a:p>
            <a:r>
              <a:rPr lang="en-US" dirty="0"/>
              <a:t>1</a:t>
            </a:r>
            <a:r>
              <a:rPr lang="zh-CN" altLang="en-US" dirty="0"/>
              <a:t>、这个图就是前面的排名图，同样呈幂率分布，但是密次比最初的概率分布图降低一次</a:t>
            </a:r>
            <a:endParaRPr lang="en-US" altLang="zh-CN" dirty="0"/>
          </a:p>
          <a:p>
            <a:r>
              <a:rPr lang="zh-CN" altLang="en-US" dirty="0"/>
              <a:t>概率分布图幂次</a:t>
            </a:r>
            <a:r>
              <a:rPr lang="en-US" altLang="zh-CN" dirty="0"/>
              <a:t>=</a:t>
            </a:r>
            <a:r>
              <a:rPr lang="zh-CN" altLang="en-US" dirty="0"/>
              <a:t>？前面排名幂次</a:t>
            </a:r>
            <a:r>
              <a:rPr lang="en-US" altLang="zh-CN" dirty="0"/>
              <a:t>=</a:t>
            </a:r>
            <a:r>
              <a:rPr lang="zh-CN" altLang="en-US" dirty="0"/>
              <a:t>？</a:t>
            </a:r>
            <a:endParaRPr lang="en-US" altLang="zh-CN" dirty="0"/>
          </a:p>
          <a:p>
            <a:r>
              <a:rPr lang="zh-CN" altLang="en-US" dirty="0"/>
              <a:t>是不是基本吻合？</a:t>
            </a:r>
            <a:endParaRPr lang="en-US" altLang="zh-CN" dirty="0"/>
          </a:p>
          <a:p>
            <a:r>
              <a:rPr lang="en-US" dirty="0"/>
              <a:t>2</a:t>
            </a:r>
            <a:r>
              <a:rPr lang="zh-CN" altLang="en-US" dirty="0"/>
              <a:t>、如果是讨论产品销量，横轴排名</a:t>
            </a:r>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70</a:t>
            </a:fld>
            <a:endParaRPr lang="en-US" dirty="0"/>
          </a:p>
        </p:txBody>
      </p:sp>
    </p:spTree>
    <p:extLst>
      <p:ext uri="{BB962C8B-B14F-4D97-AF65-F5344CB8AC3E}">
        <p14:creationId xmlns:p14="http://schemas.microsoft.com/office/powerpoint/2010/main" val="10029075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zh-CN" altLang="en-US" sz="1000" dirty="0">
                <a:latin typeface="Calibri" charset="0"/>
                <a:ea typeface="宋体" charset="0"/>
              </a:rPr>
              <a:t>书店</a:t>
            </a:r>
            <a:endParaRPr lang="en-US" altLang="zh-CN" sz="1000" dirty="0">
              <a:latin typeface="Calibri" charset="0"/>
              <a:ea typeface="宋体" charset="0"/>
            </a:endParaRPr>
          </a:p>
          <a:p>
            <a:pPr>
              <a:lnSpc>
                <a:spcPct val="90000"/>
              </a:lnSpc>
            </a:pPr>
            <a:r>
              <a:rPr lang="en-US" altLang="zh-CN" sz="1000" dirty="0">
                <a:latin typeface="Calibri" charset="0"/>
                <a:ea typeface="宋体" charset="0"/>
              </a:rPr>
              <a:t>1</a:t>
            </a:r>
            <a:r>
              <a:rPr lang="zh-CN" altLang="en-US" sz="1000" dirty="0">
                <a:latin typeface="Calibri" charset="0"/>
                <a:ea typeface="宋体" charset="0"/>
              </a:rPr>
              <a:t>、</a:t>
            </a:r>
            <a:r>
              <a:rPr lang="en-US" altLang="zh-CN" sz="1000" dirty="0">
                <a:latin typeface="Calibri" charset="0"/>
                <a:ea typeface="宋体" charset="0"/>
              </a:rPr>
              <a:t>2/8</a:t>
            </a:r>
            <a:r>
              <a:rPr lang="zh-CN" altLang="en-US" sz="1000" dirty="0">
                <a:latin typeface="Calibri" charset="0"/>
                <a:ea typeface="宋体" charset="0"/>
              </a:rPr>
              <a:t>律，也称</a:t>
            </a:r>
            <a:r>
              <a:rPr lang="en-US" altLang="zh-CN" sz="1000" dirty="0">
                <a:latin typeface="Calibri" charset="0"/>
                <a:ea typeface="宋体" charset="0"/>
              </a:rPr>
              <a:t>80/20</a:t>
            </a:r>
            <a:r>
              <a:rPr lang="zh-CN" altLang="en-US" sz="1000" dirty="0">
                <a:latin typeface="Calibri" charset="0"/>
                <a:ea typeface="宋体" charset="0"/>
              </a:rPr>
              <a:t>法则，是</a:t>
            </a:r>
            <a:r>
              <a:rPr lang="en-US" altLang="zh-CN" sz="1000" dirty="0">
                <a:latin typeface="Calibri" charset="0"/>
                <a:ea typeface="宋体" charset="0"/>
              </a:rPr>
              <a:t>19</a:t>
            </a:r>
            <a:r>
              <a:rPr lang="zh-CN" altLang="en-US" sz="1000" dirty="0">
                <a:latin typeface="Calibri" charset="0"/>
                <a:ea typeface="宋体" charset="0"/>
              </a:rPr>
              <a:t>世纪意大利统计学家、经济学家维尔弗雷多</a:t>
            </a:r>
            <a:r>
              <a:rPr lang="en-US" altLang="zh-CN" sz="1000" dirty="0">
                <a:latin typeface="Calibri" charset="0"/>
                <a:ea typeface="宋体" charset="0"/>
              </a:rPr>
              <a:t>·</a:t>
            </a:r>
            <a:r>
              <a:rPr lang="zh-CN" altLang="en-US" sz="1000" dirty="0">
                <a:latin typeface="Calibri" charset="0"/>
                <a:ea typeface="宋体" charset="0"/>
              </a:rPr>
              <a:t>帕累托提出的，在研究了个人收入的统计分布后，发现少数人的收入要远多于大多数人的收入，对应的概率分布近似于一个幂律分布。提出了少数人占据了大部分社会财富的法则。这个法则经过多年的演化，成为当今管理学界所熟知的二八法则，比如，</a:t>
            </a:r>
            <a:r>
              <a:rPr lang="en-US" altLang="zh-CN" sz="1000" dirty="0">
                <a:latin typeface="Calibri" charset="0"/>
                <a:ea typeface="宋体" charset="0"/>
              </a:rPr>
              <a:t>80%</a:t>
            </a:r>
            <a:r>
              <a:rPr lang="zh-CN" altLang="en-US" sz="1000" dirty="0">
                <a:latin typeface="Calibri" charset="0"/>
                <a:ea typeface="宋体" charset="0"/>
              </a:rPr>
              <a:t>财富掌握在</a:t>
            </a:r>
            <a:r>
              <a:rPr lang="en-US" altLang="zh-CN" sz="1000" dirty="0">
                <a:latin typeface="Calibri" charset="0"/>
                <a:ea typeface="宋体" charset="0"/>
              </a:rPr>
              <a:t>20%</a:t>
            </a:r>
            <a:r>
              <a:rPr lang="zh-CN" altLang="en-US" sz="1000" dirty="0">
                <a:latin typeface="Calibri" charset="0"/>
                <a:ea typeface="宋体" charset="0"/>
              </a:rPr>
              <a:t>人手中；图书馆中</a:t>
            </a:r>
            <a:r>
              <a:rPr lang="en-US" altLang="zh-CN" sz="1000" dirty="0">
                <a:latin typeface="Calibri" charset="0"/>
                <a:ea typeface="宋体" charset="0"/>
              </a:rPr>
              <a:t>80%</a:t>
            </a:r>
            <a:r>
              <a:rPr lang="zh-CN" altLang="en-US" sz="1000" dirty="0">
                <a:latin typeface="Calibri" charset="0"/>
                <a:ea typeface="宋体" charset="0"/>
              </a:rPr>
              <a:t>的阅读量只发生在</a:t>
            </a:r>
            <a:r>
              <a:rPr lang="en-US" altLang="zh-CN" sz="1000" dirty="0">
                <a:latin typeface="Calibri" charset="0"/>
                <a:ea typeface="宋体" charset="0"/>
              </a:rPr>
              <a:t>20%</a:t>
            </a:r>
            <a:r>
              <a:rPr lang="zh-CN" altLang="en-US" sz="1000" dirty="0">
                <a:latin typeface="Calibri" charset="0"/>
                <a:ea typeface="宋体" charset="0"/>
              </a:rPr>
              <a:t>的书籍品种中，</a:t>
            </a:r>
            <a:r>
              <a:rPr lang="en-US" altLang="zh-CN" sz="1000" dirty="0">
                <a:latin typeface="Calibri" charset="0"/>
                <a:ea typeface="宋体" charset="0"/>
              </a:rPr>
              <a:t>80%</a:t>
            </a:r>
            <a:r>
              <a:rPr lang="zh-CN" altLang="en-US" sz="1000" dirty="0">
                <a:latin typeface="Calibri" charset="0"/>
                <a:ea typeface="宋体" charset="0"/>
              </a:rPr>
              <a:t>的公司利润来自</a:t>
            </a:r>
            <a:r>
              <a:rPr lang="en-US" altLang="zh-CN" sz="1000" dirty="0">
                <a:latin typeface="Calibri" charset="0"/>
                <a:ea typeface="宋体" charset="0"/>
              </a:rPr>
              <a:t>20%</a:t>
            </a:r>
            <a:r>
              <a:rPr lang="zh-CN" altLang="en-US" sz="1000" dirty="0">
                <a:latin typeface="Calibri" charset="0"/>
                <a:ea typeface="宋体" charset="0"/>
              </a:rPr>
              <a:t>的重要客户，等等，核心是即在任何特定群体中，最重要的因子通常只占少数，</a:t>
            </a:r>
            <a:r>
              <a:rPr lang="en-US" altLang="zh-CN" sz="1000" dirty="0">
                <a:latin typeface="Calibri" charset="0"/>
                <a:ea typeface="宋体" charset="0"/>
              </a:rPr>
              <a:t>20%</a:t>
            </a:r>
            <a:r>
              <a:rPr lang="zh-CN" altLang="en-US" sz="1000" dirty="0">
                <a:latin typeface="Calibri" charset="0"/>
                <a:ea typeface="宋体" charset="0"/>
              </a:rPr>
              <a:t>，其余</a:t>
            </a:r>
            <a:r>
              <a:rPr lang="en-US" altLang="zh-CN" sz="1000" dirty="0">
                <a:latin typeface="Calibri" charset="0"/>
                <a:ea typeface="宋体" charset="0"/>
              </a:rPr>
              <a:t>80%</a:t>
            </a:r>
            <a:r>
              <a:rPr lang="zh-CN" altLang="en-US" sz="1000" dirty="0">
                <a:latin typeface="Calibri" charset="0"/>
                <a:ea typeface="宋体" charset="0"/>
              </a:rPr>
              <a:t>尽管占多数，却是不重要的。</a:t>
            </a:r>
          </a:p>
          <a:p>
            <a:pPr>
              <a:lnSpc>
                <a:spcPct val="90000"/>
              </a:lnSpc>
            </a:pPr>
            <a:r>
              <a:rPr lang="en-US" altLang="zh-CN" sz="1000" dirty="0">
                <a:latin typeface="Calibri" charset="0"/>
                <a:ea typeface="宋体" charset="0"/>
              </a:rPr>
              <a:t>2</a:t>
            </a:r>
            <a:r>
              <a:rPr lang="zh-CN" altLang="en-US" sz="1000" dirty="0">
                <a:latin typeface="Calibri" charset="0"/>
                <a:ea typeface="宋体" charset="0"/>
              </a:rPr>
              <a:t>、比如一个实体书店，一共能够存放</a:t>
            </a:r>
            <a:r>
              <a:rPr lang="en-US" altLang="zh-CN" sz="1000" dirty="0">
                <a:latin typeface="Calibri" charset="0"/>
                <a:ea typeface="宋体" charset="0"/>
              </a:rPr>
              <a:t>10</a:t>
            </a:r>
            <a:r>
              <a:rPr lang="zh-CN" altLang="en-US" sz="1000" dirty="0">
                <a:latin typeface="Calibri" charset="0"/>
                <a:ea typeface="宋体" charset="0"/>
              </a:rPr>
              <a:t>万本书，当然最好选择那些比较畅销的品种，那些非热门商品书籍陈列在货架中并不能盈利。大量的积压产生相应库存费用。</a:t>
            </a:r>
          </a:p>
          <a:p>
            <a:pPr>
              <a:lnSpc>
                <a:spcPct val="90000"/>
              </a:lnSpc>
            </a:pPr>
            <a:r>
              <a:rPr lang="en-US" altLang="zh-CN" sz="1000" dirty="0">
                <a:latin typeface="Calibri" charset="0"/>
                <a:ea typeface="宋体" charset="0"/>
              </a:rPr>
              <a:t>3</a:t>
            </a:r>
            <a:r>
              <a:rPr lang="zh-CN" altLang="en-US" sz="1000" dirty="0">
                <a:latin typeface="Calibri" charset="0"/>
                <a:ea typeface="宋体" charset="0"/>
              </a:rPr>
              <a:t>、这种传统的营销机制在互联网信息时代发生了改变，无限的网络空间弥补了有限的货架问题。美国</a:t>
            </a:r>
            <a:r>
              <a:rPr lang="en-US" altLang="zh-CN" sz="1000" dirty="0">
                <a:latin typeface="Calibri" charset="0"/>
                <a:ea typeface="宋体" charset="0"/>
              </a:rPr>
              <a:t>《wired》</a:t>
            </a:r>
            <a:r>
              <a:rPr lang="zh-CN" altLang="en-US" sz="1000" dirty="0">
                <a:latin typeface="Calibri" charset="0"/>
                <a:ea typeface="宋体" charset="0"/>
              </a:rPr>
              <a:t>杂志总编克里斯</a:t>
            </a:r>
            <a:r>
              <a:rPr lang="en-US" altLang="zh-CN" sz="1000" dirty="0">
                <a:latin typeface="Calibri" charset="0"/>
                <a:ea typeface="宋体" charset="0"/>
              </a:rPr>
              <a:t>·</a:t>
            </a:r>
            <a:r>
              <a:rPr lang="zh-CN" altLang="en-US" sz="1000" dirty="0">
                <a:latin typeface="Calibri" charset="0"/>
                <a:ea typeface="宋体" charset="0"/>
              </a:rPr>
              <a:t>安德森于</a:t>
            </a:r>
            <a:r>
              <a:rPr lang="en-US" altLang="zh-CN" sz="1000" dirty="0">
                <a:latin typeface="Calibri" charset="0"/>
                <a:ea typeface="宋体" charset="0"/>
              </a:rPr>
              <a:t>2004</a:t>
            </a:r>
            <a:r>
              <a:rPr lang="zh-CN" altLang="en-US" sz="1000" dirty="0">
                <a:latin typeface="Calibri" charset="0"/>
                <a:ea typeface="宋体" charset="0"/>
              </a:rPr>
              <a:t>年提出了”长尾理论“，认为只要存储和流通渠道足够大，大量的销量不高的长尾产品同样能够占据相当的市场份额。因为减少了实体店有限库存空间的限制，互联网时代，那条代表“冷门商品”的长尾正在创造无限的需求。</a:t>
            </a:r>
          </a:p>
          <a:p>
            <a:pPr>
              <a:lnSpc>
                <a:spcPct val="90000"/>
              </a:lnSpc>
            </a:pPr>
            <a:r>
              <a:rPr lang="en-US" altLang="zh-CN" sz="1000" dirty="0">
                <a:latin typeface="Calibri" charset="0"/>
                <a:ea typeface="宋体" charset="0"/>
              </a:rPr>
              <a:t>【】</a:t>
            </a:r>
          </a:p>
          <a:p>
            <a:pPr>
              <a:lnSpc>
                <a:spcPct val="90000"/>
              </a:lnSpc>
            </a:pPr>
            <a:endParaRPr lang="en-US" altLang="zh-CN" sz="1000" dirty="0">
              <a:latin typeface="Calibri" charset="0"/>
              <a:ea typeface="宋体" charset="0"/>
            </a:endParaRPr>
          </a:p>
          <a:p>
            <a:pPr>
              <a:lnSpc>
                <a:spcPct val="90000"/>
              </a:lnSpc>
            </a:pPr>
            <a:endParaRPr lang="en-US" altLang="zh-CN" sz="1000" dirty="0">
              <a:latin typeface="Calibri" charset="0"/>
              <a:ea typeface="宋体" charset="0"/>
            </a:endParaRPr>
          </a:p>
          <a:p>
            <a:pPr>
              <a:lnSpc>
                <a:spcPct val="90000"/>
              </a:lnSpc>
            </a:pPr>
            <a:r>
              <a:rPr lang="zh-CN" altLang="en-US" sz="1000" dirty="0">
                <a:latin typeface="Calibri" charset="0"/>
                <a:ea typeface="宋体" charset="0"/>
              </a:rPr>
              <a:t>传统的营销机制更重视主体销量大的品种，认为只要能控制具有重要性的少数因子即能控制全局。</a:t>
            </a:r>
          </a:p>
          <a:p>
            <a:pPr>
              <a:lnSpc>
                <a:spcPct val="90000"/>
              </a:lnSpc>
            </a:pPr>
            <a:r>
              <a:rPr lang="en-US" altLang="zh-CN" sz="1000" dirty="0">
                <a:latin typeface="Calibri" charset="0"/>
                <a:ea typeface="宋体" charset="0"/>
              </a:rPr>
              <a:t>3</a:t>
            </a:r>
            <a:r>
              <a:rPr lang="zh-CN" altLang="en-US" sz="1000" dirty="0">
                <a:latin typeface="Calibri" charset="0"/>
                <a:ea typeface="宋体" charset="0"/>
              </a:rPr>
              <a:t>、为什么会有</a:t>
            </a:r>
            <a:r>
              <a:rPr lang="en-US" altLang="zh-CN" sz="1000" dirty="0">
                <a:latin typeface="Calibri" charset="0"/>
                <a:ea typeface="宋体" charset="0"/>
              </a:rPr>
              <a:t>28</a:t>
            </a:r>
            <a:r>
              <a:rPr lang="zh-CN" altLang="en-US" sz="1000" dirty="0">
                <a:latin typeface="Calibri" charset="0"/>
                <a:ea typeface="宋体" charset="0"/>
              </a:rPr>
              <a:t>律只说呢？首先，实体店货架是有限的，再有就是，顾客很难找到自己需要的非热门产品。要知道非热门商品存在于无穷无尽的长尾世界中，如果没有一个很好的过滤器帮助查找，顾客找到所需非热门产品的机率很小的。大量低销量的长尾同样可以获得较高的利润，</a:t>
            </a:r>
          </a:p>
          <a:p>
            <a:pPr>
              <a:lnSpc>
                <a:spcPct val="90000"/>
              </a:lnSpc>
            </a:pPr>
            <a:r>
              <a:rPr lang="zh-CN" altLang="en-US" sz="1000" dirty="0">
                <a:latin typeface="Calibri" charset="0"/>
                <a:ea typeface="宋体" charset="0"/>
              </a:rPr>
              <a:t>这与“长尾”有利于经营利基产品矛盾吗？</a:t>
            </a:r>
            <a:endParaRPr lang="en-US" altLang="zh-CN" sz="1000" dirty="0">
              <a:latin typeface="Calibri" charset="0"/>
              <a:ea typeface="宋体" charset="0"/>
            </a:endParaRPr>
          </a:p>
          <a:p>
            <a:pPr>
              <a:lnSpc>
                <a:spcPct val="90000"/>
              </a:lnSpc>
            </a:pPr>
            <a:r>
              <a:rPr lang="zh-CN" altLang="en-US" sz="1000" dirty="0">
                <a:latin typeface="Calibri" charset="0"/>
                <a:ea typeface="宋体" charset="0"/>
              </a:rPr>
              <a:t>不，那里讲的是“除了</a:t>
            </a:r>
            <a:r>
              <a:rPr lang="en-US" altLang="zh-CN" sz="1000" dirty="0">
                <a:latin typeface="Calibri" charset="0"/>
                <a:ea typeface="宋体" charset="0"/>
              </a:rPr>
              <a:t>top-K</a:t>
            </a:r>
            <a:r>
              <a:rPr lang="zh-CN" altLang="en-US" sz="1000" dirty="0">
                <a:latin typeface="Calibri" charset="0"/>
                <a:ea typeface="宋体" charset="0"/>
              </a:rPr>
              <a:t>外，利基产品的总市场占有率随</a:t>
            </a:r>
            <a:r>
              <a:rPr lang="en-US" altLang="zh-CN" sz="1000" dirty="0">
                <a:latin typeface="Calibri" charset="0"/>
                <a:ea typeface="宋体" charset="0"/>
              </a:rPr>
              <a:t>max</a:t>
            </a:r>
            <a:r>
              <a:rPr lang="zh-CN" altLang="en-US" sz="1000" dirty="0">
                <a:latin typeface="Calibri" charset="0"/>
                <a:ea typeface="宋体" charset="0"/>
              </a:rPr>
              <a:t>增加”，</a:t>
            </a:r>
            <a:r>
              <a:rPr lang="en-US" altLang="zh-CN" sz="1000" dirty="0">
                <a:latin typeface="Calibri" charset="0"/>
                <a:ea typeface="宋体" charset="0"/>
              </a:rPr>
              <a:t>K</a:t>
            </a:r>
            <a:r>
              <a:rPr lang="zh-CN" altLang="en-US" sz="1000" dirty="0">
                <a:latin typeface="Calibri" charset="0"/>
                <a:ea typeface="宋体" charset="0"/>
              </a:rPr>
              <a:t>是固定的。</a:t>
            </a:r>
            <a:endParaRPr lang="en-US" altLang="zh-CN" sz="1000" dirty="0">
              <a:latin typeface="Calibri" charset="0"/>
              <a:ea typeface="宋体" charset="0"/>
            </a:endParaRPr>
          </a:p>
          <a:p>
            <a:pPr>
              <a:lnSpc>
                <a:spcPct val="90000"/>
              </a:lnSpc>
            </a:pPr>
            <a:r>
              <a:rPr lang="zh-CN" altLang="en-US" sz="1000" dirty="0">
                <a:latin typeface="Calibri" charset="0"/>
                <a:ea typeface="宋体" charset="0"/>
              </a:rPr>
              <a:t>这里说的是“前</a:t>
            </a:r>
            <a:r>
              <a:rPr lang="en-US" altLang="zh-CN" sz="1000" dirty="0">
                <a:latin typeface="Calibri" charset="0"/>
                <a:ea typeface="宋体" charset="0"/>
              </a:rPr>
              <a:t>20%</a:t>
            </a:r>
            <a:r>
              <a:rPr lang="zh-CN" altLang="en-US" sz="1000" dirty="0">
                <a:latin typeface="Calibri" charset="0"/>
                <a:ea typeface="宋体" charset="0"/>
              </a:rPr>
              <a:t>”与“后</a:t>
            </a:r>
            <a:r>
              <a:rPr lang="en-US" altLang="zh-CN" sz="1000" dirty="0">
                <a:latin typeface="Calibri" charset="0"/>
                <a:ea typeface="宋体" charset="0"/>
              </a:rPr>
              <a:t>80</a:t>
            </a:r>
            <a:r>
              <a:rPr lang="zh-CN" altLang="en-US" sz="1000" dirty="0">
                <a:latin typeface="Calibri" charset="0"/>
                <a:ea typeface="宋体" charset="0"/>
              </a:rPr>
              <a:t>％”的关系，</a:t>
            </a:r>
            <a:r>
              <a:rPr lang="en-US" altLang="zh-CN" sz="1000" dirty="0">
                <a:latin typeface="Calibri" charset="0"/>
                <a:ea typeface="宋体" charset="0"/>
              </a:rPr>
              <a:t>max</a:t>
            </a:r>
            <a:r>
              <a:rPr lang="zh-CN" altLang="en-US" sz="1000" dirty="0">
                <a:latin typeface="Calibri" charset="0"/>
                <a:ea typeface="宋体" charset="0"/>
              </a:rPr>
              <a:t>增加，比例不变。</a:t>
            </a:r>
          </a:p>
        </p:txBody>
      </p:sp>
      <p:sp>
        <p:nvSpPr>
          <p:cNvPr id="107524" name="幻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r"/>
            <a:fld id="{4D243C64-3592-2347-BE27-B2D9B4EFE3BF}" type="slidenum">
              <a:rPr lang="zh-CN" altLang="en-US" sz="1200"/>
              <a:pPr algn="r"/>
              <a:t>71</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、业绩来自哪里，头还是尾</a:t>
            </a:r>
            <a:endParaRPr lang="en-US" altLang="zh-CN" dirty="0"/>
          </a:p>
          <a:p>
            <a:r>
              <a:rPr lang="en-US" dirty="0"/>
              <a:t>2</a:t>
            </a:r>
            <a:r>
              <a:rPr lang="zh-CN" altLang="en-US" dirty="0"/>
              <a:t>、推荐的能力</a:t>
            </a:r>
            <a:endParaRPr lang="en-US" altLang="zh-CN" dirty="0"/>
          </a:p>
          <a:p>
            <a:r>
              <a:rPr lang="en-US" dirty="0"/>
              <a:t>3</a:t>
            </a:r>
            <a:r>
              <a:rPr lang="zh-CN" altLang="en-US" dirty="0"/>
              <a:t>、流行度可以变化</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75</a:t>
            </a:fld>
            <a:endParaRPr lang="en-US" dirty="0"/>
          </a:p>
        </p:txBody>
      </p:sp>
    </p:spTree>
    <p:extLst>
      <p:ext uri="{BB962C8B-B14F-4D97-AF65-F5344CB8AC3E}">
        <p14:creationId xmlns:p14="http://schemas.microsoft.com/office/powerpoint/2010/main" val="974140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这种分布的共性是绝大多数事件的规模很小</a:t>
            </a:r>
            <a:r>
              <a:rPr lang="en-US" altLang="zh-TW" dirty="0"/>
              <a:t>,</a:t>
            </a:r>
            <a:r>
              <a:rPr lang="zh-TW" altLang="en-US" dirty="0"/>
              <a:t>而只有少数事件的规模相当大</a:t>
            </a:r>
            <a:r>
              <a:rPr lang="en-US" altLang="zh-TW" dirty="0"/>
              <a:t>. </a:t>
            </a:r>
            <a:r>
              <a:rPr lang="zh-TW" altLang="en-US" dirty="0"/>
              <a:t>对上式两边取对数</a:t>
            </a:r>
            <a:r>
              <a:rPr lang="en-US" altLang="zh-TW" dirty="0"/>
              <a:t>,</a:t>
            </a:r>
            <a:r>
              <a:rPr lang="zh-TW" altLang="en-US" dirty="0"/>
              <a:t>可知</a:t>
            </a:r>
            <a:r>
              <a:rPr lang="en-US" altLang="zh-TW" dirty="0" err="1"/>
              <a:t>lny</a:t>
            </a:r>
            <a:r>
              <a:rPr lang="zh-TW" altLang="en-US" dirty="0"/>
              <a:t>与</a:t>
            </a:r>
            <a:r>
              <a:rPr lang="en-US" altLang="zh-TW" dirty="0" err="1"/>
              <a:t>lnx</a:t>
            </a:r>
            <a:r>
              <a:rPr lang="zh-TW" altLang="en-US" dirty="0"/>
              <a:t>满足线性关系</a:t>
            </a:r>
            <a:r>
              <a:rPr lang="en-US" altLang="zh-TW" dirty="0" err="1"/>
              <a:t>lny</a:t>
            </a:r>
            <a:r>
              <a:rPr lang="en-US" altLang="zh-TW" dirty="0"/>
              <a:t>= </a:t>
            </a:r>
            <a:r>
              <a:rPr lang="en-US" altLang="zh-TW" dirty="0" err="1"/>
              <a:t>lnc</a:t>
            </a:r>
            <a:r>
              <a:rPr lang="en-US" altLang="zh-TW" dirty="0"/>
              <a:t> - </a:t>
            </a:r>
            <a:r>
              <a:rPr lang="en-US" altLang="zh-TW" dirty="0" err="1"/>
              <a:t>rlnx</a:t>
            </a:r>
            <a:r>
              <a:rPr lang="en-US" altLang="zh-TW" dirty="0"/>
              <a:t>,</a:t>
            </a:r>
            <a:r>
              <a:rPr lang="zh-TW" altLang="en-US" dirty="0"/>
              <a:t>也即在双对数坐标下</a:t>
            </a:r>
            <a:r>
              <a:rPr lang="en-US" altLang="zh-TW" dirty="0"/>
              <a:t>,</a:t>
            </a:r>
            <a:r>
              <a:rPr lang="zh-TW" altLang="en-US" dirty="0"/>
              <a:t>幂律分布表现为一条斜率为幂指数的负数的直线</a:t>
            </a:r>
            <a:r>
              <a:rPr lang="en-US" altLang="zh-TW" dirty="0"/>
              <a:t>,</a:t>
            </a:r>
            <a:r>
              <a:rPr lang="zh-TW" altLang="en-US" dirty="0"/>
              <a:t>这一线性关系是判断给定的实例中随机变量是否满足幂律的依据。</a:t>
            </a:r>
            <a:endParaRPr lang="en-US" altLang="zh-TW" dirty="0"/>
          </a:p>
          <a:p>
            <a:endParaRPr lang="en-US" dirty="0"/>
          </a:p>
          <a:p>
            <a:r>
              <a:rPr lang="zh-TW" altLang="en-US" dirty="0"/>
              <a:t>幂律表现了一种很强的不平等性，对个人收入的分布来说这确实是一件很恐怖的事，但</a:t>
            </a:r>
          </a:p>
          <a:p>
            <a:r>
              <a:rPr lang="zh-TW" altLang="en-US" dirty="0"/>
              <a:t>同时也说明了，单纯依据人均收入来衡量两个城市或国家的发展水平，并没有多大的实际意义，必须还要提供一个衡量收入分布不均程度的参数</a:t>
            </a:r>
            <a:r>
              <a:rPr lang="en-US" altLang="zh-TW" dirty="0"/>
              <a:t>——</a:t>
            </a:r>
            <a:r>
              <a:rPr lang="zh-TW" altLang="en-US" dirty="0"/>
              <a:t>基尼系数</a:t>
            </a:r>
            <a:r>
              <a:rPr lang="en-US" altLang="zh-TW" dirty="0"/>
              <a:t>[29, 30]</a:t>
            </a:r>
            <a:r>
              <a:rPr lang="zh-TW" altLang="en-US" dirty="0"/>
              <a:t>，才能增强比较的可靠性</a:t>
            </a:r>
            <a:endParaRPr lang="en-US" altLang="zh-TW" dirty="0"/>
          </a:p>
          <a:p>
            <a:r>
              <a:rPr lang="zh-TW" altLang="en-US" dirty="0"/>
              <a:t>统计物理学家习惯于把服从幂律分布的现象称为无标度现象，即，系统中个体的尺度相差悬殊，缺乏一个优选的规模。可以说，凡有生命的地方，有进化、有竞争的地方都会出现不同程度的无标度现象。</a:t>
            </a:r>
            <a:endParaRPr lang="en-US" altLang="zh-TW" dirty="0"/>
          </a:p>
          <a:p>
            <a:r>
              <a:rPr lang="zh-TW" altLang="en-US" dirty="0"/>
              <a:t>网络的研究过程中，科学家们亦发现了众多的幂律分布，虽然这些网络在结构及功能上是如此的千变万化，相差迥异。复杂网络中节点的度值</a:t>
            </a:r>
            <a:r>
              <a:rPr lang="en-US" altLang="zh-TW" dirty="0"/>
              <a:t>k‡</a:t>
            </a:r>
            <a:r>
              <a:rPr lang="zh-TW" altLang="en-US" dirty="0"/>
              <a:t>相对于它的概率</a:t>
            </a:r>
            <a:r>
              <a:rPr lang="en-US" altLang="zh-TW" dirty="0"/>
              <a:t>P(k)</a:t>
            </a:r>
            <a:r>
              <a:rPr lang="zh-TW" altLang="en-US" dirty="0"/>
              <a:t>满足幂律关系，且幂指数多在大于</a:t>
            </a:r>
            <a:r>
              <a:rPr lang="en-US" altLang="zh-TW" dirty="0"/>
              <a:t>2</a:t>
            </a:r>
            <a:r>
              <a:rPr lang="zh-TW" altLang="en-US" dirty="0"/>
              <a:t>小于</a:t>
            </a:r>
            <a:r>
              <a:rPr lang="en-US" altLang="zh-TW" dirty="0"/>
              <a:t>3</a:t>
            </a:r>
            <a:r>
              <a:rPr lang="zh-TW" altLang="en-US" dirty="0"/>
              <a:t>的范围内</a:t>
            </a:r>
            <a:r>
              <a:rPr lang="en-US" altLang="zh-TW" dirty="0"/>
              <a:t>[31, 32]</a:t>
            </a:r>
            <a:r>
              <a:rPr lang="zh-TW" altLang="en-US" dirty="0"/>
              <a:t>；这一现象是如此的普遍，如此地令人惊叹不已，以至于人们给具有这种性质的网络起了一个特别的名字</a:t>
            </a:r>
            <a:r>
              <a:rPr lang="en-US" altLang="zh-TW" dirty="0"/>
              <a:t>——</a:t>
            </a:r>
            <a:r>
              <a:rPr lang="zh-TW" altLang="en-US" dirty="0"/>
              <a:t>无标度网络</a:t>
            </a:r>
            <a:r>
              <a:rPr lang="en-US" altLang="zh-TW" dirty="0"/>
              <a:t>[37]§</a:t>
            </a:r>
            <a:r>
              <a:rPr lang="zh-TW" altLang="en-US" dirty="0"/>
              <a:t>。这里的无标度是指网络缺乏一个特征度值（或平均度值），即节点度值的波动范围相当大。</a:t>
            </a:r>
            <a:endParaRPr lang="en-US" altLang="zh-TW" dirty="0"/>
          </a:p>
          <a:p>
            <a:r>
              <a:rPr lang="zh-TW" altLang="en-US" dirty="0"/>
              <a:t>幂律（</a:t>
            </a:r>
            <a:r>
              <a:rPr lang="en-US" altLang="zh-TW" dirty="0"/>
              <a:t>power law</a:t>
            </a:r>
            <a:r>
              <a:rPr lang="zh-TW" altLang="en-US" dirty="0"/>
              <a:t>）的最显著特征就是，等级越高则越不均衡。其数学原理很简单</a:t>
            </a:r>
            <a:r>
              <a:rPr lang="en-US" altLang="zh-TW" dirty="0"/>
              <a:t>——</a:t>
            </a:r>
            <a:r>
              <a:rPr lang="zh-TW" altLang="en-US" dirty="0"/>
              <a:t>幂律描述的是这样一组数据，其第</a:t>
            </a:r>
            <a:r>
              <a:rPr lang="en-US" altLang="zh-TW" dirty="0"/>
              <a:t>n</a:t>
            </a:r>
            <a:r>
              <a:rPr lang="zh-TW" altLang="en-US" dirty="0"/>
              <a:t>个位置的秩（</a:t>
            </a:r>
            <a:r>
              <a:rPr lang="en-US" altLang="zh-TW" dirty="0"/>
              <a:t>rank</a:t>
            </a:r>
            <a:r>
              <a:rPr lang="zh-TW" altLang="en-US" dirty="0"/>
              <a:t>）是第</a:t>
            </a:r>
            <a:r>
              <a:rPr lang="en-US" altLang="zh-TW" dirty="0"/>
              <a:t>1</a:t>
            </a:r>
            <a:r>
              <a:rPr lang="zh-TW" altLang="en-US" dirty="0"/>
              <a:t>个位置的秩的</a:t>
            </a:r>
            <a:r>
              <a:rPr lang="en-US" altLang="zh-TW" dirty="0"/>
              <a:t>1/n</a:t>
            </a:r>
            <a:r>
              <a:rPr lang="zh-TW" altLang="en-US" dirty="0"/>
              <a:t>。对于一个纯幂律分布，第一位与第二位之间的差距要大于第二位与第三位之间的差距，以此类推。以维基百科的文章编辑为例，你可以料到排名第二的最活跃用户的编辑量只及第一名编辑量的一半，而排名第</a:t>
            </a:r>
            <a:r>
              <a:rPr lang="en-US" altLang="zh-TW" dirty="0"/>
              <a:t>10</a:t>
            </a:r>
            <a:r>
              <a:rPr lang="zh-TW" altLang="en-US" dirty="0"/>
              <a:t>的只做了后者的</a:t>
            </a:r>
            <a:r>
              <a:rPr lang="en-US" altLang="zh-TW" dirty="0"/>
              <a:t>1/10</a:t>
            </a:r>
            <a:r>
              <a:rPr lang="zh-TW" altLang="en-US" dirty="0"/>
              <a:t>。这也是所谓“</a:t>
            </a:r>
            <a:r>
              <a:rPr lang="en-US" altLang="zh-TW" dirty="0"/>
              <a:t>80/20</a:t>
            </a:r>
            <a:r>
              <a:rPr lang="zh-TW" altLang="en-US" dirty="0"/>
              <a:t>法则”背后的形态。</a:t>
            </a:r>
            <a:endParaRPr lang="en-US" altLang="zh-TW" dirty="0"/>
          </a:p>
          <a:p>
            <a:r>
              <a:rPr lang="zh-TW" altLang="en-US" dirty="0"/>
              <a:t>一篇维基百科文章最活跃的贡献者，</a:t>
            </a:r>
            <a:r>
              <a:rPr lang="en-US" altLang="zh-TW" dirty="0"/>
              <a:t>Flickr</a:t>
            </a:r>
            <a:r>
              <a:rPr lang="zh-TW" altLang="en-US" dirty="0"/>
              <a:t>上最热衷于为照片添加标签的人，一个邮件组里讲话最多的成员，他们往往都比群体里表现最中间那个人要活跃得多，事实上，由于他们的活跃程度，对“平均”参与的任何测量失去了意义。从少数极度活跃的成员到一大群几乎不活动成员之间是陡峭的下跌，尽管平均值很容易计算，却几乎完全不具代表性。</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EA85FFB-58DA-A542-AB11-C38279D9585E}" type="slidenum">
              <a:rPr lang="en-US" smtClean="0"/>
              <a:pPr>
                <a:defRPr/>
              </a:pPr>
              <a:t>76</a:t>
            </a:fld>
            <a:endParaRPr lang="en-US" dirty="0"/>
          </a:p>
        </p:txBody>
      </p:sp>
    </p:spTree>
    <p:extLst>
      <p:ext uri="{BB962C8B-B14F-4D97-AF65-F5344CB8AC3E}">
        <p14:creationId xmlns:p14="http://schemas.microsoft.com/office/powerpoint/2010/main" val="60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alibri" pitchFamily="34" charset="0"/>
                <a:ea typeface="宋体" charset="-122"/>
              </a:rPr>
              <a:t>这个试验由美国的经济学教授</a:t>
            </a:r>
            <a:r>
              <a:rPr lang="en-US" altLang="zh-CN" dirty="0">
                <a:latin typeface="Calibri" pitchFamily="34" charset="0"/>
                <a:ea typeface="宋体" charset="-122"/>
              </a:rPr>
              <a:t>Anderson</a:t>
            </a:r>
            <a:r>
              <a:rPr lang="zh-CN" altLang="en-US" dirty="0">
                <a:latin typeface="Calibri" pitchFamily="34" charset="0"/>
                <a:ea typeface="宋体" charset="-122"/>
              </a:rPr>
              <a:t>和</a:t>
            </a:r>
            <a:r>
              <a:rPr lang="en-US" altLang="zh-CN" dirty="0">
                <a:latin typeface="Calibri" pitchFamily="34" charset="0"/>
                <a:ea typeface="宋体" charset="-122"/>
              </a:rPr>
              <a:t>Holt</a:t>
            </a:r>
            <a:r>
              <a:rPr lang="zh-CN" altLang="en-US" dirty="0">
                <a:latin typeface="Calibri" pitchFamily="34" charset="0"/>
                <a:ea typeface="宋体" charset="-122"/>
              </a:rPr>
              <a:t>设计，试验的目的是让我们对从众在不同状态中表现出的基本特征有一个了解。</a:t>
            </a:r>
            <a:endParaRPr lang="en-US" altLang="zh-CN" dirty="0">
              <a:latin typeface="Calibri" pitchFamily="34" charset="0"/>
              <a:ea typeface="宋体" charset="-122"/>
            </a:endParaRPr>
          </a:p>
          <a:p>
            <a:r>
              <a:rPr lang="en-US" altLang="zh-CN" dirty="0">
                <a:latin typeface="Calibri" pitchFamily="34" charset="0"/>
                <a:ea typeface="宋体" charset="-122"/>
              </a:rPr>
              <a:t>1</a:t>
            </a:r>
            <a:r>
              <a:rPr lang="zh-CN" altLang="en-US" dirty="0">
                <a:latin typeface="Calibri" pitchFamily="34" charset="0"/>
                <a:ea typeface="宋体" charset="-122"/>
              </a:rPr>
              <a:t>、两个小罐都装</a:t>
            </a:r>
            <a:r>
              <a:rPr lang="en-US" altLang="zh-CN" dirty="0">
                <a:latin typeface="Calibri" pitchFamily="34" charset="0"/>
                <a:ea typeface="宋体" charset="-122"/>
              </a:rPr>
              <a:t>3</a:t>
            </a:r>
            <a:r>
              <a:rPr lang="zh-CN" altLang="en-US" dirty="0">
                <a:latin typeface="Calibri" pitchFamily="34" charset="0"/>
                <a:ea typeface="宋体" charset="-122"/>
              </a:rPr>
              <a:t>个小球，一个是两个蓝色球一个红色球，另一个是两个红色球和一个蓝色球。现在以</a:t>
            </a:r>
            <a:r>
              <a:rPr lang="en-US" altLang="zh-CN" dirty="0">
                <a:latin typeface="Calibri" pitchFamily="34" charset="0"/>
                <a:ea typeface="宋体" charset="-122"/>
              </a:rPr>
              <a:t>50%</a:t>
            </a:r>
            <a:r>
              <a:rPr lang="zh-CN" altLang="en-US" dirty="0">
                <a:latin typeface="Calibri" pitchFamily="34" charset="0"/>
                <a:ea typeface="宋体" charset="-122"/>
              </a:rPr>
              <a:t>的概率随机拿出其中的一个小罐，实验者看不到小罐儿里面的球，只能根据掌握的信息来猜测。</a:t>
            </a:r>
          </a:p>
          <a:p>
            <a:r>
              <a:rPr lang="en-US" altLang="zh-CN" dirty="0">
                <a:latin typeface="Calibri" pitchFamily="34" charset="0"/>
                <a:ea typeface="宋体" charset="-122"/>
              </a:rPr>
              <a:t>2</a:t>
            </a:r>
            <a:r>
              <a:rPr lang="zh-CN" altLang="en-US" dirty="0">
                <a:latin typeface="Calibri" pitchFamily="34" charset="0"/>
                <a:ea typeface="宋体" charset="-122"/>
              </a:rPr>
              <a:t>、具体做法是：每个人上前摸出一个小球，这个小球的颜色只能他自己看到</a:t>
            </a:r>
          </a:p>
          <a:p>
            <a:r>
              <a:rPr lang="en-US" altLang="zh-CN" dirty="0">
                <a:latin typeface="Calibri" pitchFamily="34" charset="0"/>
                <a:ea typeface="宋体" charset="-122"/>
              </a:rPr>
              <a:t>3</a:t>
            </a:r>
            <a:r>
              <a:rPr lang="zh-CN" altLang="en-US" dirty="0">
                <a:latin typeface="Calibri" pitchFamily="34" charset="0"/>
                <a:ea typeface="宋体" charset="-122"/>
              </a:rPr>
              <a:t>、然后向大家宣布他认为小罐是蓝多还是红多，后面的人依次重复做同样的事情。</a:t>
            </a:r>
          </a:p>
          <a:p>
            <a:r>
              <a:rPr lang="zh-CN" altLang="en-US" dirty="0">
                <a:latin typeface="Calibri" pitchFamily="34" charset="0"/>
                <a:ea typeface="宋体" charset="-122"/>
              </a:rPr>
              <a:t>	这个实验满足我们前面提到产生从众现象基本条件，每个人自己摸出一个小球看到的颜色是个体自身掌握的私有信息，每个人宣布的猜测结果别人都可以听到，我们来分析会不会产生从众行为。</a:t>
            </a:r>
          </a:p>
          <a:p>
            <a:r>
              <a:rPr lang="en-US" altLang="zh-CN" dirty="0">
                <a:latin typeface="Calibri" pitchFamily="34" charset="0"/>
                <a:ea typeface="宋体" charset="-122"/>
              </a:rPr>
              <a:t>【】</a:t>
            </a:r>
          </a:p>
          <a:p>
            <a:endParaRPr lang="zh-CN" altLang="en-US" dirty="0">
              <a:latin typeface="Calibri" pitchFamily="34" charset="0"/>
              <a:ea typeface="宋体" charset="-122"/>
            </a:endParaRPr>
          </a:p>
          <a:p>
            <a:r>
              <a:rPr lang="en-US" altLang="zh-CN" dirty="0">
                <a:latin typeface="Calibri" pitchFamily="34" charset="0"/>
                <a:ea typeface="宋体" charset="-122"/>
              </a:rPr>
              <a:t>【】</a:t>
            </a:r>
          </a:p>
          <a:p>
            <a:r>
              <a:rPr lang="zh-CN" altLang="en-US" sz="1400" dirty="0">
                <a:latin typeface="Calibri" pitchFamily="34" charset="0"/>
                <a:ea typeface="宋体" charset="-122"/>
              </a:rPr>
              <a:t>第一个人，说他看到的颜色；</a:t>
            </a:r>
            <a:endParaRPr lang="en-US" altLang="zh-CN" sz="1400" dirty="0">
              <a:latin typeface="Calibri" pitchFamily="34" charset="0"/>
              <a:ea typeface="宋体" charset="-122"/>
            </a:endParaRPr>
          </a:p>
          <a:p>
            <a:r>
              <a:rPr lang="zh-CN" altLang="en-US" sz="1400" dirty="0">
                <a:latin typeface="Calibri" pitchFamily="34" charset="0"/>
                <a:ea typeface="宋体" charset="-122"/>
              </a:rPr>
              <a:t>第二个人，也会说她看到的颜色；</a:t>
            </a:r>
            <a:endParaRPr lang="en-US" altLang="zh-CN" sz="1400" dirty="0">
              <a:latin typeface="Calibri" pitchFamily="34" charset="0"/>
              <a:ea typeface="宋体" charset="-122"/>
            </a:endParaRPr>
          </a:p>
          <a:p>
            <a:r>
              <a:rPr lang="zh-CN" altLang="en-US" sz="1400" dirty="0">
                <a:latin typeface="Calibri" pitchFamily="34" charset="0"/>
                <a:ea typeface="宋体" charset="-122"/>
              </a:rPr>
              <a:t>第三个人，若前面两人说的不一致，则会说她自己看到的颜色；如果前面两人说的一样，则会跟着说前面两个的判断</a:t>
            </a:r>
            <a:endParaRPr lang="en-US" altLang="zh-CN" sz="1400" dirty="0">
              <a:latin typeface="Calibri" pitchFamily="34" charset="0"/>
              <a:ea typeface="宋体" charset="-122"/>
            </a:endParaRPr>
          </a:p>
          <a:p>
            <a:r>
              <a:rPr lang="en-US" altLang="zh-CN" sz="1400" dirty="0">
                <a:latin typeface="Calibri" pitchFamily="34" charset="0"/>
                <a:ea typeface="宋体" charset="-122"/>
              </a:rPr>
              <a:t>	</a:t>
            </a:r>
            <a:r>
              <a:rPr lang="zh-CN" altLang="en-US" sz="1400" dirty="0">
                <a:latin typeface="Calibri" pitchFamily="34" charset="0"/>
                <a:ea typeface="宋体" charset="-122"/>
              </a:rPr>
              <a:t>这是因为，（</a:t>
            </a:r>
            <a:r>
              <a:rPr lang="en-US" altLang="zh-CN" sz="1400" dirty="0">
                <a:latin typeface="Calibri" pitchFamily="34" charset="0"/>
                <a:ea typeface="宋体" charset="-122"/>
              </a:rPr>
              <a:t>1</a:t>
            </a:r>
            <a:r>
              <a:rPr lang="zh-CN" altLang="en-US" sz="1400" dirty="0">
                <a:latin typeface="Calibri" pitchFamily="34" charset="0"/>
                <a:ea typeface="宋体" charset="-122"/>
              </a:rPr>
              <a:t>）若她拿到的颜色与前面说的一样，她没有理由给出不一样的判断；</a:t>
            </a:r>
            <a:endParaRPr lang="en-US" altLang="zh-CN" sz="1400" dirty="0">
              <a:latin typeface="Calibri" pitchFamily="34" charset="0"/>
              <a:ea typeface="宋体" charset="-122"/>
            </a:endParaRPr>
          </a:p>
          <a:p>
            <a:r>
              <a:rPr lang="en-US" altLang="zh-CN" sz="1400" dirty="0">
                <a:latin typeface="Calibri" pitchFamily="34" charset="0"/>
                <a:ea typeface="宋体" charset="-122"/>
              </a:rPr>
              <a:t>	</a:t>
            </a:r>
            <a:r>
              <a:rPr lang="zh-CN" altLang="en-US" sz="1400" dirty="0">
                <a:latin typeface="Calibri" pitchFamily="34" charset="0"/>
                <a:ea typeface="宋体" charset="-122"/>
              </a:rPr>
              <a:t>（</a:t>
            </a:r>
            <a:r>
              <a:rPr lang="en-US" altLang="zh-CN" sz="1400" dirty="0">
                <a:latin typeface="Calibri" pitchFamily="34" charset="0"/>
                <a:ea typeface="宋体" charset="-122"/>
              </a:rPr>
              <a:t>2</a:t>
            </a:r>
            <a:r>
              <a:rPr lang="zh-CN" altLang="en-US" sz="1400" dirty="0">
                <a:latin typeface="Calibri" pitchFamily="34" charset="0"/>
                <a:ea typeface="宋体" charset="-122"/>
              </a:rPr>
              <a:t>）若她拿到的不一样，但她知道第一个人拿到的是不同颜色，第二个人也拿到的是不同颜色，</a:t>
            </a:r>
            <a:endParaRPr lang="en-US" altLang="zh-CN" sz="1400" dirty="0">
              <a:latin typeface="Calibri" pitchFamily="34" charset="0"/>
              <a:ea typeface="宋体" charset="-122"/>
            </a:endParaRPr>
          </a:p>
          <a:p>
            <a:r>
              <a:rPr lang="en-US" altLang="zh-CN" sz="1400" dirty="0">
                <a:latin typeface="Calibri" pitchFamily="34" charset="0"/>
                <a:ea typeface="宋体" charset="-122"/>
              </a:rPr>
              <a:t>	</a:t>
            </a:r>
            <a:r>
              <a:rPr lang="zh-CN" altLang="en-US" sz="1400" dirty="0">
                <a:latin typeface="Calibri" pitchFamily="34" charset="0"/>
                <a:ea typeface="宋体" charset="-122"/>
              </a:rPr>
              <a:t>即</a:t>
            </a:r>
            <a:r>
              <a:rPr lang="en-US" altLang="zh-CN" sz="1400" dirty="0">
                <a:latin typeface="Calibri" pitchFamily="34" charset="0"/>
                <a:ea typeface="宋体" charset="-122"/>
              </a:rPr>
              <a:t>3</a:t>
            </a:r>
            <a:r>
              <a:rPr lang="zh-CN" altLang="en-US" sz="1400" dirty="0">
                <a:latin typeface="Calibri" pitchFamily="34" charset="0"/>
                <a:ea typeface="宋体" charset="-122"/>
              </a:rPr>
              <a:t>次有</a:t>
            </a:r>
            <a:r>
              <a:rPr lang="en-US" altLang="zh-CN" sz="1400" dirty="0">
                <a:latin typeface="Calibri" pitchFamily="34" charset="0"/>
                <a:ea typeface="宋体" charset="-122"/>
              </a:rPr>
              <a:t>2</a:t>
            </a:r>
            <a:r>
              <a:rPr lang="zh-CN" altLang="en-US" sz="1400" dirty="0">
                <a:latin typeface="Calibri" pitchFamily="34" charset="0"/>
                <a:ea typeface="宋体" charset="-122"/>
              </a:rPr>
              <a:t>次都是不同颜色，因此那种颜色的可能性大些，于是应该放弃自己看到的“信号”（信息），取和前两人一致的判断</a:t>
            </a:r>
            <a:endParaRPr lang="en-US" altLang="zh-CN" sz="1400" dirty="0">
              <a:latin typeface="Calibri" pitchFamily="34" charset="0"/>
              <a:ea typeface="宋体" charset="-122"/>
            </a:endParaRPr>
          </a:p>
          <a:p>
            <a:r>
              <a:rPr lang="zh-CN" altLang="en-US" sz="1400" dirty="0">
                <a:latin typeface="Calibri" pitchFamily="34" charset="0"/>
                <a:ea typeface="宋体" charset="-122"/>
              </a:rPr>
              <a:t>第四个人，尽管知道第三个人有可能是“随大流”了，但只是有可能（因为第三个人也可能和前两个拿到同样颜色），因此自己也没有理由不随大流，</a:t>
            </a:r>
            <a:endParaRPr lang="en-US" altLang="zh-CN" sz="1400" dirty="0">
              <a:latin typeface="Calibri" pitchFamily="34" charset="0"/>
              <a:ea typeface="宋体" charset="-122"/>
            </a:endParaRPr>
          </a:p>
          <a:p>
            <a:r>
              <a:rPr lang="en-US" altLang="zh-CN" sz="1400" dirty="0">
                <a:latin typeface="Calibri" pitchFamily="34" charset="0"/>
                <a:ea typeface="宋体" charset="-122"/>
              </a:rPr>
              <a:t>	</a:t>
            </a:r>
            <a:r>
              <a:rPr lang="zh-CN" altLang="en-US" sz="1400" dirty="0">
                <a:latin typeface="Calibri" pitchFamily="34" charset="0"/>
                <a:ea typeface="宋体" charset="-122"/>
              </a:rPr>
              <a:t>即他在判断的时候处于和第三个人同样的状态（第三个人的判断没有传达任何新的信息）</a:t>
            </a:r>
          </a:p>
        </p:txBody>
      </p:sp>
      <p:sp>
        <p:nvSpPr>
          <p:cNvPr id="4" name="幻灯片编号占位符 3"/>
          <p:cNvSpPr>
            <a:spLocks noGrp="1"/>
          </p:cNvSpPr>
          <p:nvPr>
            <p:ph type="sldNum" sz="quarter" idx="5"/>
          </p:nvPr>
        </p:nvSpPr>
        <p:spPr>
          <a:extLst>
            <a:ext uri="{FAA26D3D-D897-4be2-8F04-BA451C77F1D7}">
              <ma14:placeholderFlag xmlns:ma14="http://schemas.microsoft.com/office/mac/drawingml/2011/main" xmlns="" val="1"/>
            </a:ext>
          </a:extLst>
        </p:spPr>
        <p:txBody>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fld id="{FC2E9E5F-154F-447D-A345-33EA6E495A0D}" type="slidenum">
              <a:rPr kumimoji="0" lang="en-US" altLang="zh-CN" sz="1200"/>
              <a:pPr/>
              <a:t>10</a:t>
            </a:fld>
            <a:endParaRPr kumimoji="0" lang="en-US" altLang="zh-CN" sz="1200"/>
          </a:p>
        </p:txBody>
      </p:sp>
    </p:spTree>
    <p:extLst>
      <p:ext uri="{BB962C8B-B14F-4D97-AF65-F5344CB8AC3E}">
        <p14:creationId xmlns:p14="http://schemas.microsoft.com/office/powerpoint/2010/main" val="22481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latin typeface="Calibri" pitchFamily="34" charset="0"/>
              <a:ea typeface="宋体" charset="-122"/>
            </a:endParaRPr>
          </a:p>
        </p:txBody>
      </p:sp>
      <p:sp>
        <p:nvSpPr>
          <p:cNvPr id="4" name="幻灯片编号占位符 3"/>
          <p:cNvSpPr>
            <a:spLocks noGrp="1"/>
          </p:cNvSpPr>
          <p:nvPr>
            <p:ph type="sldNum" sz="quarter" idx="5"/>
          </p:nvPr>
        </p:nvSpPr>
        <p:spPr>
          <a:extLst>
            <a:ext uri="{FAA26D3D-D897-4be2-8F04-BA451C77F1D7}">
              <ma14:placeholderFlag xmlns:ma14="http://schemas.microsoft.com/office/mac/drawingml/2011/main" xmlns="" val="1"/>
            </a:ext>
          </a:extLst>
        </p:spPr>
        <p:txBody>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fld id="{FC2E9E5F-154F-447D-A345-33EA6E495A0D}" type="slidenum">
              <a:rPr kumimoji="0" lang="en-US" altLang="zh-CN" sz="1200"/>
              <a:pPr/>
              <a:t>12</a:t>
            </a:fld>
            <a:endParaRPr kumimoji="0" lang="en-US" altLang="zh-CN" sz="1200"/>
          </a:p>
        </p:txBody>
      </p:sp>
    </p:spTree>
    <p:extLst>
      <p:ext uri="{BB962C8B-B14F-4D97-AF65-F5344CB8AC3E}">
        <p14:creationId xmlns:p14="http://schemas.microsoft.com/office/powerpoint/2010/main" val="224815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D6E05B-70BB-B744-8799-2E091D0DCA2B}" type="slidenum">
              <a:rPr lang="en-US" smtClean="0"/>
              <a:t>13</a:t>
            </a:fld>
            <a:endParaRPr lang="en-US"/>
          </a:p>
        </p:txBody>
      </p:sp>
    </p:spTree>
    <p:extLst>
      <p:ext uri="{BB962C8B-B14F-4D97-AF65-F5344CB8AC3E}">
        <p14:creationId xmlns:p14="http://schemas.microsoft.com/office/powerpoint/2010/main" val="351490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latin typeface="Calibri" pitchFamily="34" charset="0"/>
              <a:ea typeface="宋体" charset="-122"/>
            </a:endParaRPr>
          </a:p>
        </p:txBody>
      </p:sp>
      <p:sp>
        <p:nvSpPr>
          <p:cNvPr id="4" name="幻灯片编号占位符 3"/>
          <p:cNvSpPr>
            <a:spLocks noGrp="1"/>
          </p:cNvSpPr>
          <p:nvPr>
            <p:ph type="sldNum" sz="quarter" idx="5"/>
          </p:nvPr>
        </p:nvSpPr>
        <p:spPr>
          <a:extLst>
            <a:ext uri="{FAA26D3D-D897-4be2-8F04-BA451C77F1D7}">
              <ma14:placeholderFlag xmlns:ma14="http://schemas.microsoft.com/office/mac/drawingml/2011/main" xmlns="" val="1"/>
            </a:ext>
          </a:extLst>
        </p:spPr>
        <p:txBody>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fld id="{FC2E9E5F-154F-447D-A345-33EA6E495A0D}" type="slidenum">
              <a:rPr kumimoji="0" lang="en-US" altLang="zh-CN" sz="1200"/>
              <a:pPr/>
              <a:t>22</a:t>
            </a:fld>
            <a:endParaRPr kumimoji="0" lang="en-US" altLang="zh-CN" sz="1200"/>
          </a:p>
        </p:txBody>
      </p:sp>
    </p:spTree>
    <p:extLst>
      <p:ext uri="{BB962C8B-B14F-4D97-AF65-F5344CB8AC3E}">
        <p14:creationId xmlns:p14="http://schemas.microsoft.com/office/powerpoint/2010/main" val="22481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noFill/>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123907"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r>
              <a:rPr lang="zh-CN" altLang="en-US" dirty="0"/>
              <a:t>通过这个例子可以得出一些结论：</a:t>
            </a:r>
          </a:p>
          <a:p>
            <a:r>
              <a:rPr lang="en-US" altLang="zh-CN" dirty="0"/>
              <a:t>1</a:t>
            </a:r>
            <a:r>
              <a:rPr lang="zh-CN" altLang="en-US" dirty="0"/>
              <a:t>、简单来说决策取决于蓝色球和红色球出现的机会哪个多</a:t>
            </a:r>
          </a:p>
          <a:p>
            <a:r>
              <a:rPr lang="en-US" altLang="zh-CN" dirty="0"/>
              <a:t>2</a:t>
            </a:r>
            <a:r>
              <a:rPr lang="zh-CN" altLang="en-US" dirty="0"/>
              <a:t>、如果相同按照自己摸到的颜色猜。不同的话选择出现次数多</a:t>
            </a:r>
          </a:p>
          <a:p>
            <a:r>
              <a:rPr lang="en-US" altLang="zh-CN" dirty="0"/>
              <a:t>3</a:t>
            </a:r>
            <a:r>
              <a:rPr lang="zh-CN" altLang="en-US" dirty="0"/>
              <a:t>、那么每个个体怎么能知道别人的信号呢？</a:t>
            </a:r>
          </a:p>
          <a:p>
            <a:r>
              <a:rPr lang="en-US" altLang="zh-CN" dirty="0"/>
              <a:t>4</a:t>
            </a:r>
            <a:r>
              <a:rPr lang="zh-CN" altLang="en-US" dirty="0"/>
              <a:t>、这很简单，如果没有形成级联，每个人选择结果就是其摸到球的颜色。一旦形成级联，个体忽略了自己的信号跟从前面选择，后面人也就不能再从前面人的猜测结果中判断其拿到球的颜色。</a:t>
            </a:r>
          </a:p>
          <a:p>
            <a:r>
              <a:rPr lang="en-US" altLang="zh-CN" dirty="0"/>
              <a:t>5</a:t>
            </a:r>
            <a:r>
              <a:rPr lang="zh-CN" altLang="en-US" dirty="0"/>
              <a:t>、那什么情况下个体会忽略自己的信号跟风呢？一定是算上自己的信号，另一种信号出现机会仍然多，再看之前那个形成级联的例子，从最后一个人开始形成红多的级联，在他之前的六个个体拿到红色球的机会为</a:t>
            </a:r>
            <a:r>
              <a:rPr lang="en-US" altLang="zh-CN" dirty="0"/>
              <a:t>4</a:t>
            </a:r>
            <a:r>
              <a:rPr lang="zh-CN" altLang="en-US" dirty="0"/>
              <a:t>，蓝色球的机会为</a:t>
            </a:r>
            <a:r>
              <a:rPr lang="en-US" altLang="zh-CN" dirty="0"/>
              <a:t>2</a:t>
            </a:r>
            <a:r>
              <a:rPr lang="zh-CN" altLang="en-US" dirty="0"/>
              <a:t>，也就是说如果一种信号出现的机会比另一种多两次，接下来就会形成级联。</a:t>
            </a:r>
          </a:p>
          <a:p>
            <a:r>
              <a:rPr lang="en-US" altLang="zh-CN" dirty="0"/>
              <a:t>6</a:t>
            </a:r>
            <a:r>
              <a:rPr lang="zh-CN" altLang="en-US" dirty="0"/>
              <a:t>、我们最初讨论的情况前两个人都拿到蓝色球是一个形成蓝多级联的个例。</a:t>
            </a:r>
          </a:p>
        </p:txBody>
      </p:sp>
    </p:spTree>
    <p:extLst>
      <p:ext uri="{BB962C8B-B14F-4D97-AF65-F5344CB8AC3E}">
        <p14:creationId xmlns:p14="http://schemas.microsoft.com/office/powerpoint/2010/main" val="181363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noFill/>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p:txBody>
          <a:bodyPr/>
          <a:lstStyle/>
          <a:p>
            <a:r>
              <a:rPr lang="zh-CN" altLang="en-US"/>
              <a:t>继续看有</a:t>
            </a:r>
            <a:r>
              <a:rPr lang="en-US" altLang="zh-CN"/>
              <a:t>N</a:t>
            </a:r>
            <a:r>
              <a:rPr lang="zh-CN" altLang="en-US"/>
              <a:t>个人探测到一个信号序列</a:t>
            </a:r>
            <a:r>
              <a:rPr lang="en-US" altLang="zh-CN"/>
              <a:t>S</a:t>
            </a:r>
            <a:r>
              <a:rPr lang="zh-CN" altLang="en-US"/>
              <a:t>，计算状态</a:t>
            </a:r>
            <a:r>
              <a:rPr lang="en-US" altLang="zh-CN"/>
              <a:t>G</a:t>
            </a:r>
            <a:r>
              <a:rPr lang="zh-CN" altLang="en-US"/>
              <a:t>发生的概率。</a:t>
            </a:r>
          </a:p>
          <a:p>
            <a:r>
              <a:rPr lang="en-US" altLang="zh-CN"/>
              <a:t>1</a:t>
            </a:r>
            <a:r>
              <a:rPr lang="zh-CN" altLang="en-US"/>
              <a:t>、信号序列是一系列的</a:t>
            </a:r>
            <a:r>
              <a:rPr lang="en-US" altLang="zh-CN"/>
              <a:t>H</a:t>
            </a:r>
            <a:r>
              <a:rPr lang="zh-CN" altLang="en-US"/>
              <a:t>信号个</a:t>
            </a:r>
            <a:r>
              <a:rPr lang="en-US" altLang="zh-CN"/>
              <a:t>L</a:t>
            </a:r>
            <a:r>
              <a:rPr lang="zh-CN" altLang="en-US"/>
              <a:t>信号的某种组合方式，可以用图示来描述这个信号序列</a:t>
            </a:r>
          </a:p>
          <a:p>
            <a:r>
              <a:rPr lang="en-US" altLang="zh-CN"/>
              <a:t>2</a:t>
            </a:r>
            <a:r>
              <a:rPr lang="zh-CN" altLang="en-US"/>
              <a:t>、我们需要打算基于这个信号序列，状态</a:t>
            </a:r>
            <a:r>
              <a:rPr lang="en-US" altLang="zh-CN"/>
              <a:t>G</a:t>
            </a:r>
            <a:r>
              <a:rPr lang="zh-CN" altLang="en-US"/>
              <a:t>发生的概率是多少？</a:t>
            </a:r>
          </a:p>
          <a:p>
            <a:r>
              <a:rPr lang="en-US" altLang="zh-CN"/>
              <a:t>【】</a:t>
            </a:r>
          </a:p>
        </p:txBody>
      </p:sp>
    </p:spTree>
    <p:extLst>
      <p:ext uri="{BB962C8B-B14F-4D97-AF65-F5344CB8AC3E}">
        <p14:creationId xmlns:p14="http://schemas.microsoft.com/office/powerpoint/2010/main" val="3992275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839692"/>
            <a:ext cx="7772400" cy="1959428"/>
          </a:xfrm>
        </p:spPr>
        <p:txBody>
          <a:bodyPr/>
          <a:lstStyle>
            <a:lvl1pPr>
              <a:defRPr>
                <a:solidFill>
                  <a:schemeClr val="bg1"/>
                </a:solidFill>
                <a:latin typeface="黑体" pitchFamily="2" charset="-122"/>
                <a:ea typeface="黑体"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371600" y="5180002"/>
            <a:ext cx="6400800" cy="2336079"/>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8F0D4D1-92F5-AF48-ABA0-738D50710F0F}" type="datetimeFigureOut">
              <a:rPr lang="zh-CN" altLang="en-US">
                <a:ea typeface="宋体"/>
              </a:rPr>
              <a:pPr>
                <a:defRPr/>
              </a:pPr>
              <a:t>2022/11/21</a:t>
            </a:fld>
            <a:endParaRPr lang="zh-CN" altLang="en-US">
              <a:ea typeface="宋体"/>
            </a:endParaRPr>
          </a:p>
        </p:txBody>
      </p:sp>
      <p:sp>
        <p:nvSpPr>
          <p:cNvPr id="5" name="页脚占位符 4"/>
          <p:cNvSpPr>
            <a:spLocks noGrp="1"/>
          </p:cNvSpPr>
          <p:nvPr>
            <p:ph type="ftr" sz="quarter" idx="11"/>
          </p:nvPr>
        </p:nvSpPr>
        <p:spPr/>
        <p:txBody>
          <a:bodyPr/>
          <a:lstStyle>
            <a:lvl1pPr>
              <a:defRPr/>
            </a:lvl1pPr>
          </a:lstStyle>
          <a:p>
            <a:endParaRPr lang="zh-CN" altLang="en-US">
              <a:ea typeface="宋体"/>
            </a:endParaRPr>
          </a:p>
        </p:txBody>
      </p:sp>
      <p:sp>
        <p:nvSpPr>
          <p:cNvPr id="6" name="灯片编号占位符 5"/>
          <p:cNvSpPr>
            <a:spLocks noGrp="1"/>
          </p:cNvSpPr>
          <p:nvPr>
            <p:ph type="sldNum" sz="quarter" idx="12"/>
          </p:nvPr>
        </p:nvSpPr>
        <p:spPr/>
        <p:txBody>
          <a:bodyPr/>
          <a:lstStyle>
            <a:lvl1pPr>
              <a:defRPr/>
            </a:lvl1pPr>
          </a:lstStyle>
          <a:p>
            <a:pPr>
              <a:defRPr/>
            </a:pPr>
            <a:fld id="{1527748E-4A55-C64B-A2D1-D49AFA88419F}"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311834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74217CD-D0B7-DD44-93C5-523708FE7C42}" type="datetimeFigureOut">
              <a:rPr lang="zh-CN" altLang="en-US">
                <a:ea typeface="宋体"/>
              </a:rPr>
              <a:pPr>
                <a:defRPr/>
              </a:pPr>
              <a:t>2022/11/21</a:t>
            </a:fld>
            <a:endParaRPr lang="zh-CN" altLang="en-US">
              <a:ea typeface="宋体"/>
            </a:endParaRPr>
          </a:p>
        </p:txBody>
      </p:sp>
      <p:sp>
        <p:nvSpPr>
          <p:cNvPr id="5" name="页脚占位符 4"/>
          <p:cNvSpPr>
            <a:spLocks noGrp="1"/>
          </p:cNvSpPr>
          <p:nvPr>
            <p:ph type="ftr" sz="quarter" idx="11"/>
          </p:nvPr>
        </p:nvSpPr>
        <p:spPr/>
        <p:txBody>
          <a:bodyPr/>
          <a:lstStyle>
            <a:lvl1pPr>
              <a:defRPr/>
            </a:lvl1pPr>
          </a:lstStyle>
          <a:p>
            <a:endParaRPr lang="zh-CN" altLang="en-US">
              <a:ea typeface="宋体"/>
            </a:endParaRPr>
          </a:p>
        </p:txBody>
      </p:sp>
      <p:sp>
        <p:nvSpPr>
          <p:cNvPr id="6" name="灯片编号占位符 5"/>
          <p:cNvSpPr>
            <a:spLocks noGrp="1"/>
          </p:cNvSpPr>
          <p:nvPr>
            <p:ph type="sldNum" sz="quarter" idx="12"/>
          </p:nvPr>
        </p:nvSpPr>
        <p:spPr/>
        <p:txBody>
          <a:bodyPr/>
          <a:lstStyle>
            <a:lvl1pPr>
              <a:defRPr/>
            </a:lvl1pPr>
          </a:lstStyle>
          <a:p>
            <a:pPr>
              <a:defRPr/>
            </a:pPr>
            <a:fld id="{1F598D89-DF15-B843-836B-BF587F6AED3E}"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4191223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66074"/>
            <a:ext cx="2057400" cy="77996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66074"/>
            <a:ext cx="6019800" cy="77996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79B2F21-EA40-904C-B50F-34711CD256C7}" type="datetimeFigureOut">
              <a:rPr lang="zh-CN" altLang="en-US">
                <a:ea typeface="宋体"/>
              </a:rPr>
              <a:pPr>
                <a:defRPr/>
              </a:pPr>
              <a:t>2022/11/21</a:t>
            </a:fld>
            <a:endParaRPr lang="zh-CN" altLang="en-US">
              <a:ea typeface="宋体"/>
            </a:endParaRPr>
          </a:p>
        </p:txBody>
      </p:sp>
      <p:sp>
        <p:nvSpPr>
          <p:cNvPr id="5" name="页脚占位符 4"/>
          <p:cNvSpPr>
            <a:spLocks noGrp="1"/>
          </p:cNvSpPr>
          <p:nvPr>
            <p:ph type="ftr" sz="quarter" idx="11"/>
          </p:nvPr>
        </p:nvSpPr>
        <p:spPr/>
        <p:txBody>
          <a:bodyPr/>
          <a:lstStyle>
            <a:lvl1pPr>
              <a:defRPr/>
            </a:lvl1pPr>
          </a:lstStyle>
          <a:p>
            <a:endParaRPr lang="zh-CN" altLang="en-US">
              <a:ea typeface="宋体"/>
            </a:endParaRPr>
          </a:p>
        </p:txBody>
      </p:sp>
      <p:sp>
        <p:nvSpPr>
          <p:cNvPr id="6" name="灯片编号占位符 5"/>
          <p:cNvSpPr>
            <a:spLocks noGrp="1"/>
          </p:cNvSpPr>
          <p:nvPr>
            <p:ph type="sldNum" sz="quarter" idx="12"/>
          </p:nvPr>
        </p:nvSpPr>
        <p:spPr/>
        <p:txBody>
          <a:bodyPr/>
          <a:lstStyle>
            <a:lvl1pPr>
              <a:defRPr/>
            </a:lvl1pPr>
          </a:lstStyle>
          <a:p>
            <a:pPr>
              <a:defRPr/>
            </a:pPr>
            <a:fld id="{072E37E2-CF11-6440-8CD0-AEB49C47F40D}"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1425404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1-outline">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b="0">
                <a:solidFill>
                  <a:srgbClr val="000000"/>
                </a:solidFill>
                <a:uFillTx/>
              </a:defRPr>
            </a:pPr>
            <a:r>
              <a:rPr sz="2775" b="1">
                <a:solidFill>
                  <a:srgbClr val="FFFFFF"/>
                </a:solidFill>
                <a:uFill>
                  <a:solidFill>
                    <a:srgbClr val="FFFFFF"/>
                  </a:solidFill>
                </a:uFill>
              </a:rPr>
              <a:t>标题文本</a:t>
            </a:r>
          </a:p>
        </p:txBody>
      </p:sp>
      <p:sp>
        <p:nvSpPr>
          <p:cNvPr id="9" name="Shape 9"/>
          <p:cNvSpPr>
            <a:spLocks noGrp="1"/>
          </p:cNvSpPr>
          <p:nvPr>
            <p:ph type="body" idx="1"/>
          </p:nvPr>
        </p:nvSpPr>
        <p:spPr>
          <a:prstGeom prst="rect">
            <a:avLst/>
          </a:prstGeom>
        </p:spPr>
        <p:txBody>
          <a:bodyPr/>
          <a:lstStyle>
            <a:lvl2pPr marL="630079" indent="-270034">
              <a:buFont typeface="Arial"/>
              <a:buChar char="–"/>
              <a:defRPr sz="1725"/>
            </a:lvl2pPr>
            <a:lvl3pPr marL="840105" indent="-270034">
              <a:buFont typeface="Arial"/>
              <a:defRPr sz="1500"/>
            </a:lvl3pPr>
            <a:lvl4pPr marL="1050131" indent="-270034">
              <a:buFont typeface="Arial"/>
              <a:buChar char="–"/>
              <a:defRPr sz="1200"/>
            </a:lvl4pPr>
            <a:lvl5pPr marL="1260158" indent="-270034">
              <a:buFont typeface="Arial"/>
              <a:buChar char="»"/>
              <a:defRPr sz="1200"/>
            </a:lvl5pPr>
          </a:lstStyle>
          <a:p>
            <a:pPr lvl="0">
              <a:defRPr sz="1800">
                <a:solidFill>
                  <a:srgbClr val="000000"/>
                </a:solidFill>
                <a:uFillTx/>
              </a:defRPr>
            </a:pPr>
            <a:r>
              <a:rPr sz="1950">
                <a:solidFill>
                  <a:srgbClr val="FFFFFF"/>
                </a:solidFill>
                <a:uFill>
                  <a:solidFill>
                    <a:srgbClr val="FFFFFF"/>
                  </a:solidFill>
                </a:uFill>
              </a:rPr>
              <a:t>正文级别 1</a:t>
            </a:r>
          </a:p>
          <a:p>
            <a:pPr lvl="1">
              <a:defRPr sz="1800">
                <a:solidFill>
                  <a:srgbClr val="000000"/>
                </a:solidFill>
                <a:uFillTx/>
              </a:defRPr>
            </a:pPr>
            <a:r>
              <a:rPr sz="1725">
                <a:solidFill>
                  <a:srgbClr val="FFFFFF"/>
                </a:solidFill>
                <a:uFill>
                  <a:solidFill>
                    <a:srgbClr val="FFFFFF"/>
                  </a:solidFill>
                </a:uFill>
              </a:rPr>
              <a:t>正文级别 2</a:t>
            </a:r>
          </a:p>
          <a:p>
            <a:pPr lvl="2">
              <a:defRPr sz="1800">
                <a:solidFill>
                  <a:srgbClr val="000000"/>
                </a:solidFill>
                <a:uFillTx/>
              </a:defRPr>
            </a:pPr>
            <a:r>
              <a:rPr sz="1500">
                <a:solidFill>
                  <a:srgbClr val="FFFFFF"/>
                </a:solidFill>
                <a:uFill>
                  <a:solidFill>
                    <a:srgbClr val="FFFFFF"/>
                  </a:solidFill>
                </a:uFill>
              </a:rPr>
              <a:t>正文级别 3</a:t>
            </a:r>
          </a:p>
          <a:p>
            <a:pPr lvl="3">
              <a:defRPr sz="1800">
                <a:solidFill>
                  <a:srgbClr val="000000"/>
                </a:solidFill>
                <a:uFillTx/>
              </a:defRPr>
            </a:pPr>
            <a:r>
              <a:rPr sz="1200">
                <a:solidFill>
                  <a:srgbClr val="FFFFFF"/>
                </a:solidFill>
                <a:uFill>
                  <a:solidFill>
                    <a:srgbClr val="FFFFFF"/>
                  </a:solidFill>
                </a:uFill>
              </a:rPr>
              <a:t>正文级别 4</a:t>
            </a:r>
          </a:p>
          <a:p>
            <a:pPr lvl="4">
              <a:defRPr sz="1800">
                <a:solidFill>
                  <a:srgbClr val="000000"/>
                </a:solidFill>
                <a:uFillTx/>
              </a:defRPr>
            </a:pPr>
            <a:r>
              <a:rPr sz="1200">
                <a:solidFill>
                  <a:srgbClr val="FFFFFF"/>
                </a:solidFill>
                <a:uFill>
                  <a:solidFill>
                    <a:srgbClr val="FFFFFF"/>
                  </a:solidFill>
                </a:uFill>
              </a:rPr>
              <a:t>正文级别 5</a:t>
            </a:r>
          </a:p>
        </p:txBody>
      </p:sp>
    </p:spTree>
    <p:extLst>
      <p:ext uri="{BB962C8B-B14F-4D97-AF65-F5344CB8AC3E}">
        <p14:creationId xmlns:p14="http://schemas.microsoft.com/office/powerpoint/2010/main" val="1808604080"/>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400">
                <a:solidFill>
                  <a:schemeClr val="bg1"/>
                </a:solidFill>
                <a:latin typeface="黑体" pitchFamily="2" charset="-122"/>
                <a:ea typeface="黑体" pitchFamily="2" charset="-122"/>
              </a:defRPr>
            </a:lvl1pPr>
          </a:lstStyle>
          <a:p>
            <a:r>
              <a:rPr lang="zh-CN" altLang="en-US" dirty="0"/>
              <a:t>单击此处编辑母版标题样式</a:t>
            </a:r>
          </a:p>
        </p:txBody>
      </p:sp>
      <p:sp>
        <p:nvSpPr>
          <p:cNvPr id="3" name="内容占位符 2"/>
          <p:cNvSpPr>
            <a:spLocks noGrp="1"/>
          </p:cNvSpPr>
          <p:nvPr>
            <p:ph idx="1"/>
          </p:nvPr>
        </p:nvSpPr>
        <p:spPr>
          <a:xfrm>
            <a:off x="457200" y="1417730"/>
            <a:ext cx="8229600" cy="4526153"/>
          </a:xfrm>
        </p:spPr>
        <p:txBody>
          <a:bodyPr/>
          <a:lstStyle>
            <a:lvl1pPr>
              <a:defRPr>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9488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5874057"/>
            <a:ext cx="7772400" cy="1815539"/>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3874423"/>
            <a:ext cx="7772400" cy="199963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49B8180-9417-464C-A386-7C2F80A08462}" type="datetimeFigureOut">
              <a:rPr lang="zh-CN" altLang="en-US">
                <a:ea typeface="宋体"/>
              </a:rPr>
              <a:pPr>
                <a:defRPr/>
              </a:pPr>
              <a:t>2022/11/21</a:t>
            </a:fld>
            <a:endParaRPr lang="zh-CN" altLang="en-US">
              <a:ea typeface="宋体"/>
            </a:endParaRPr>
          </a:p>
        </p:txBody>
      </p:sp>
      <p:sp>
        <p:nvSpPr>
          <p:cNvPr id="5" name="页脚占位符 4"/>
          <p:cNvSpPr>
            <a:spLocks noGrp="1"/>
          </p:cNvSpPr>
          <p:nvPr>
            <p:ph type="ftr" sz="quarter" idx="11"/>
          </p:nvPr>
        </p:nvSpPr>
        <p:spPr/>
        <p:txBody>
          <a:bodyPr/>
          <a:lstStyle>
            <a:lvl1pPr>
              <a:defRPr/>
            </a:lvl1pPr>
          </a:lstStyle>
          <a:p>
            <a:endParaRPr lang="zh-CN" altLang="en-US">
              <a:ea typeface="宋体"/>
            </a:endParaRPr>
          </a:p>
        </p:txBody>
      </p:sp>
      <p:sp>
        <p:nvSpPr>
          <p:cNvPr id="6" name="灯片编号占位符 5"/>
          <p:cNvSpPr>
            <a:spLocks noGrp="1"/>
          </p:cNvSpPr>
          <p:nvPr>
            <p:ph type="sldNum" sz="quarter" idx="12"/>
          </p:nvPr>
        </p:nvSpPr>
        <p:spPr/>
        <p:txBody>
          <a:bodyPr/>
          <a:lstStyle>
            <a:lvl1pPr>
              <a:defRPr/>
            </a:lvl1pPr>
          </a:lstStyle>
          <a:p>
            <a:pPr>
              <a:defRPr/>
            </a:pPr>
            <a:fld id="{2BA2E038-9F38-8F41-A850-6AD28C481276}"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427934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2945"/>
            <a:ext cx="4038600" cy="603275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2945"/>
            <a:ext cx="4038600" cy="603275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C7ABAB4-C278-C344-A8AF-DF61A20E8B7F}" type="datetimeFigureOut">
              <a:rPr lang="zh-CN" altLang="en-US">
                <a:ea typeface="宋体"/>
              </a:rPr>
              <a:pPr>
                <a:defRPr/>
              </a:pPr>
              <a:t>2022/11/21</a:t>
            </a:fld>
            <a:endParaRPr lang="zh-CN" altLang="en-US">
              <a:ea typeface="宋体"/>
            </a:endParaRPr>
          </a:p>
        </p:txBody>
      </p:sp>
      <p:sp>
        <p:nvSpPr>
          <p:cNvPr id="6" name="页脚占位符 4"/>
          <p:cNvSpPr>
            <a:spLocks noGrp="1"/>
          </p:cNvSpPr>
          <p:nvPr>
            <p:ph type="ftr" sz="quarter" idx="11"/>
          </p:nvPr>
        </p:nvSpPr>
        <p:spPr/>
        <p:txBody>
          <a:bodyPr/>
          <a:lstStyle>
            <a:lvl1pPr>
              <a:defRPr/>
            </a:lvl1pPr>
          </a:lstStyle>
          <a:p>
            <a:endParaRPr lang="zh-CN" altLang="en-US">
              <a:ea typeface="宋体"/>
            </a:endParaRPr>
          </a:p>
        </p:txBody>
      </p:sp>
      <p:sp>
        <p:nvSpPr>
          <p:cNvPr id="7" name="灯片编号占位符 5"/>
          <p:cNvSpPr>
            <a:spLocks noGrp="1"/>
          </p:cNvSpPr>
          <p:nvPr>
            <p:ph type="sldNum" sz="quarter" idx="12"/>
          </p:nvPr>
        </p:nvSpPr>
        <p:spPr/>
        <p:txBody>
          <a:bodyPr/>
          <a:lstStyle>
            <a:lvl1pPr>
              <a:defRPr/>
            </a:lvl1pPr>
          </a:lstStyle>
          <a:p>
            <a:pPr>
              <a:defRPr/>
            </a:pPr>
            <a:fld id="{8309151F-004F-9D49-8832-1D353000860A}"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167015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2046185"/>
            <a:ext cx="4040188" cy="85275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898938"/>
            <a:ext cx="4040188" cy="52667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2046185"/>
            <a:ext cx="4041775" cy="85275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2898938"/>
            <a:ext cx="4041775" cy="52667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3301887-96DB-A64E-A066-506431E2E561}" type="datetimeFigureOut">
              <a:rPr lang="zh-CN" altLang="en-US">
                <a:ea typeface="宋体"/>
              </a:rPr>
              <a:pPr>
                <a:defRPr/>
              </a:pPr>
              <a:t>2022/11/21</a:t>
            </a:fld>
            <a:endParaRPr lang="zh-CN" altLang="en-US">
              <a:ea typeface="宋体"/>
            </a:endParaRPr>
          </a:p>
        </p:txBody>
      </p:sp>
      <p:sp>
        <p:nvSpPr>
          <p:cNvPr id="8" name="页脚占位符 4"/>
          <p:cNvSpPr>
            <a:spLocks noGrp="1"/>
          </p:cNvSpPr>
          <p:nvPr>
            <p:ph type="ftr" sz="quarter" idx="11"/>
          </p:nvPr>
        </p:nvSpPr>
        <p:spPr/>
        <p:txBody>
          <a:bodyPr/>
          <a:lstStyle>
            <a:lvl1pPr>
              <a:defRPr/>
            </a:lvl1pPr>
          </a:lstStyle>
          <a:p>
            <a:endParaRPr lang="zh-CN" altLang="en-US">
              <a:ea typeface="宋体"/>
            </a:endParaRPr>
          </a:p>
        </p:txBody>
      </p:sp>
      <p:sp>
        <p:nvSpPr>
          <p:cNvPr id="9" name="灯片编号占位符 5"/>
          <p:cNvSpPr>
            <a:spLocks noGrp="1"/>
          </p:cNvSpPr>
          <p:nvPr>
            <p:ph type="sldNum" sz="quarter" idx="12"/>
          </p:nvPr>
        </p:nvSpPr>
        <p:spPr/>
        <p:txBody>
          <a:bodyPr/>
          <a:lstStyle>
            <a:lvl1pPr>
              <a:defRPr/>
            </a:lvl1pPr>
          </a:lstStyle>
          <a:p>
            <a:pPr>
              <a:defRPr/>
            </a:pPr>
            <a:fld id="{9129E725-AD2A-4540-A96B-DA98C023E983}"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216434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DAEE6C6-E96D-BE41-8DC6-9DAE05C0F800}" type="datetimeFigureOut">
              <a:rPr lang="zh-CN" altLang="en-US">
                <a:ea typeface="宋体"/>
              </a:rPr>
              <a:pPr>
                <a:defRPr/>
              </a:pPr>
              <a:t>2022/11/21</a:t>
            </a:fld>
            <a:endParaRPr lang="zh-CN" altLang="en-US">
              <a:ea typeface="宋体"/>
            </a:endParaRPr>
          </a:p>
        </p:txBody>
      </p:sp>
      <p:sp>
        <p:nvSpPr>
          <p:cNvPr id="4" name="页脚占位符 4"/>
          <p:cNvSpPr>
            <a:spLocks noGrp="1"/>
          </p:cNvSpPr>
          <p:nvPr>
            <p:ph type="ftr" sz="quarter" idx="11"/>
          </p:nvPr>
        </p:nvSpPr>
        <p:spPr/>
        <p:txBody>
          <a:bodyPr/>
          <a:lstStyle>
            <a:lvl1pPr>
              <a:defRPr/>
            </a:lvl1pPr>
          </a:lstStyle>
          <a:p>
            <a:endParaRPr lang="zh-CN" altLang="en-US">
              <a:ea typeface="宋体"/>
            </a:endParaRPr>
          </a:p>
        </p:txBody>
      </p:sp>
      <p:sp>
        <p:nvSpPr>
          <p:cNvPr id="5" name="灯片编号占位符 5"/>
          <p:cNvSpPr>
            <a:spLocks noGrp="1"/>
          </p:cNvSpPr>
          <p:nvPr>
            <p:ph type="sldNum" sz="quarter" idx="12"/>
          </p:nvPr>
        </p:nvSpPr>
        <p:spPr/>
        <p:txBody>
          <a:bodyPr/>
          <a:lstStyle>
            <a:lvl1pPr>
              <a:defRPr/>
            </a:lvl1pPr>
          </a:lstStyle>
          <a:p>
            <a:pPr>
              <a:defRPr/>
            </a:pPr>
            <a:fld id="{D8911844-34CE-D949-AF8E-3547899FDEB6}"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13666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A762CA5-6858-8944-8D23-6953596C22E7}" type="datetimeFigureOut">
              <a:rPr lang="zh-CN" altLang="en-US">
                <a:ea typeface="宋体"/>
              </a:rPr>
              <a:pPr>
                <a:defRPr/>
              </a:pPr>
              <a:t>2022/11/21</a:t>
            </a:fld>
            <a:endParaRPr lang="zh-CN" altLang="en-US">
              <a:ea typeface="宋体"/>
            </a:endParaRPr>
          </a:p>
        </p:txBody>
      </p:sp>
      <p:sp>
        <p:nvSpPr>
          <p:cNvPr id="3" name="页脚占位符 4"/>
          <p:cNvSpPr>
            <a:spLocks noGrp="1"/>
          </p:cNvSpPr>
          <p:nvPr>
            <p:ph type="ftr" sz="quarter" idx="11"/>
          </p:nvPr>
        </p:nvSpPr>
        <p:spPr/>
        <p:txBody>
          <a:bodyPr/>
          <a:lstStyle>
            <a:lvl1pPr>
              <a:defRPr/>
            </a:lvl1pPr>
          </a:lstStyle>
          <a:p>
            <a:endParaRPr lang="zh-CN" altLang="en-US">
              <a:ea typeface="宋体"/>
            </a:endParaRPr>
          </a:p>
        </p:txBody>
      </p:sp>
      <p:sp>
        <p:nvSpPr>
          <p:cNvPr id="4" name="灯片编号占位符 5"/>
          <p:cNvSpPr>
            <a:spLocks noGrp="1"/>
          </p:cNvSpPr>
          <p:nvPr>
            <p:ph type="sldNum" sz="quarter" idx="12"/>
          </p:nvPr>
        </p:nvSpPr>
        <p:spPr/>
        <p:txBody>
          <a:bodyPr/>
          <a:lstStyle>
            <a:lvl1pPr>
              <a:defRPr/>
            </a:lvl1pPr>
          </a:lstStyle>
          <a:p>
            <a:pPr>
              <a:defRPr/>
            </a:pPr>
            <a:fld id="{1EF6E1F8-B0F5-B14E-868D-39C035F54A5A}"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241595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363954"/>
            <a:ext cx="3008313" cy="154892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363956"/>
            <a:ext cx="5111750" cy="78017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912878"/>
            <a:ext cx="3008313" cy="62528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7C453FB-998D-0248-B78C-3494D0144523}" type="datetimeFigureOut">
              <a:rPr lang="zh-CN" altLang="en-US">
                <a:ea typeface="宋体"/>
              </a:rPr>
              <a:pPr>
                <a:defRPr/>
              </a:pPr>
              <a:t>2022/11/21</a:t>
            </a:fld>
            <a:endParaRPr lang="zh-CN" altLang="en-US">
              <a:ea typeface="宋体"/>
            </a:endParaRPr>
          </a:p>
        </p:txBody>
      </p:sp>
      <p:sp>
        <p:nvSpPr>
          <p:cNvPr id="6" name="页脚占位符 4"/>
          <p:cNvSpPr>
            <a:spLocks noGrp="1"/>
          </p:cNvSpPr>
          <p:nvPr>
            <p:ph type="ftr" sz="quarter" idx="11"/>
          </p:nvPr>
        </p:nvSpPr>
        <p:spPr/>
        <p:txBody>
          <a:bodyPr/>
          <a:lstStyle>
            <a:lvl1pPr>
              <a:defRPr/>
            </a:lvl1pPr>
          </a:lstStyle>
          <a:p>
            <a:endParaRPr lang="zh-CN" altLang="en-US">
              <a:ea typeface="宋体"/>
            </a:endParaRPr>
          </a:p>
        </p:txBody>
      </p:sp>
      <p:sp>
        <p:nvSpPr>
          <p:cNvPr id="7" name="灯片编号占位符 5"/>
          <p:cNvSpPr>
            <a:spLocks noGrp="1"/>
          </p:cNvSpPr>
          <p:nvPr>
            <p:ph type="sldNum" sz="quarter" idx="12"/>
          </p:nvPr>
        </p:nvSpPr>
        <p:spPr/>
        <p:txBody>
          <a:bodyPr/>
          <a:lstStyle>
            <a:lvl1pPr>
              <a:defRPr/>
            </a:lvl1pPr>
          </a:lstStyle>
          <a:p>
            <a:pPr>
              <a:defRPr/>
            </a:pPr>
            <a:fld id="{EF93F7ED-E9BA-CA47-8764-E4854A68EDCB}"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327385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6398826"/>
            <a:ext cx="5486400" cy="755417"/>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816781"/>
            <a:ext cx="5486400" cy="548470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7154242"/>
            <a:ext cx="5486400" cy="1072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C3E3AC6-963F-134E-9E19-316BE72F8A0A}" type="datetimeFigureOut">
              <a:rPr lang="zh-CN" altLang="en-US">
                <a:ea typeface="宋体"/>
              </a:rPr>
              <a:pPr>
                <a:defRPr/>
              </a:pPr>
              <a:t>2022/11/21</a:t>
            </a:fld>
            <a:endParaRPr lang="zh-CN" altLang="en-US">
              <a:ea typeface="宋体"/>
            </a:endParaRPr>
          </a:p>
        </p:txBody>
      </p:sp>
      <p:sp>
        <p:nvSpPr>
          <p:cNvPr id="6" name="页脚占位符 4"/>
          <p:cNvSpPr>
            <a:spLocks noGrp="1"/>
          </p:cNvSpPr>
          <p:nvPr>
            <p:ph type="ftr" sz="quarter" idx="11"/>
          </p:nvPr>
        </p:nvSpPr>
        <p:spPr/>
        <p:txBody>
          <a:bodyPr/>
          <a:lstStyle>
            <a:lvl1pPr>
              <a:defRPr/>
            </a:lvl1pPr>
          </a:lstStyle>
          <a:p>
            <a:endParaRPr lang="zh-CN" altLang="en-US">
              <a:ea typeface="宋体"/>
            </a:endParaRPr>
          </a:p>
        </p:txBody>
      </p:sp>
      <p:sp>
        <p:nvSpPr>
          <p:cNvPr id="7" name="灯片编号占位符 5"/>
          <p:cNvSpPr>
            <a:spLocks noGrp="1"/>
          </p:cNvSpPr>
          <p:nvPr>
            <p:ph type="sldNum" sz="quarter" idx="12"/>
          </p:nvPr>
        </p:nvSpPr>
        <p:spPr/>
        <p:txBody>
          <a:bodyPr/>
          <a:lstStyle>
            <a:lvl1pPr>
              <a:defRPr/>
            </a:lvl1pPr>
          </a:lstStyle>
          <a:p>
            <a:pPr>
              <a:defRPr/>
            </a:pPr>
            <a:fld id="{0AD98315-F265-4640-AE23-B5FCEA7EDFCA}" type="slidenum">
              <a:rPr lang="zh-CN" altLang="en-US">
                <a:ea typeface="宋体"/>
              </a:rPr>
              <a:pPr>
                <a:defRPr/>
              </a:pPr>
              <a:t>‹#›</a:t>
            </a:fld>
            <a:endParaRPr lang="zh-CN" altLang="en-US">
              <a:ea typeface="宋体"/>
            </a:endParaRPr>
          </a:p>
        </p:txBody>
      </p:sp>
    </p:spTree>
    <p:extLst>
      <p:ext uri="{BB962C8B-B14F-4D97-AF65-F5344CB8AC3E}">
        <p14:creationId xmlns:p14="http://schemas.microsoft.com/office/powerpoint/2010/main" val="2235022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082"/>
            <a:ext cx="8229600" cy="114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457200" y="1599710"/>
            <a:ext cx="8229600" cy="4526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504"/>
            <a:ext cx="2133600" cy="363954"/>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914400" fontAlgn="base">
              <a:spcBef>
                <a:spcPct val="0"/>
              </a:spcBef>
              <a:spcAft>
                <a:spcPct val="0"/>
              </a:spcAft>
              <a:defRPr/>
            </a:pPr>
            <a:fld id="{B4A34E02-6240-5548-AF1E-D35B2A099D5B}" type="datetimeFigureOut">
              <a:rPr lang="zh-CN" altLang="en-US">
                <a:ea typeface="宋体" charset="0"/>
                <a:cs typeface="宋体" charset="0"/>
              </a:rPr>
              <a:pPr defTabSz="914400" fontAlgn="base">
                <a:spcBef>
                  <a:spcPct val="0"/>
                </a:spcBef>
                <a:spcAft>
                  <a:spcPct val="0"/>
                </a:spcAft>
                <a:defRPr/>
              </a:pPr>
              <a:t>2022/11/21</a:t>
            </a:fld>
            <a:endParaRPr lang="zh-CN" altLang="en-US">
              <a:ea typeface="宋体" charset="0"/>
              <a:cs typeface="宋体" charset="0"/>
            </a:endParaRPr>
          </a:p>
        </p:txBody>
      </p:sp>
      <p:sp>
        <p:nvSpPr>
          <p:cNvPr id="5" name="页脚占位符 4"/>
          <p:cNvSpPr>
            <a:spLocks noGrp="1"/>
          </p:cNvSpPr>
          <p:nvPr>
            <p:ph type="ftr" sz="quarter" idx="3"/>
          </p:nvPr>
        </p:nvSpPr>
        <p:spPr>
          <a:xfrm>
            <a:off x="3124200" y="6356504"/>
            <a:ext cx="2895600" cy="363954"/>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914400" fontAlgn="base">
              <a:spcBef>
                <a:spcPct val="0"/>
              </a:spcBef>
              <a:spcAft>
                <a:spcPct val="0"/>
              </a:spcAft>
            </a:pPr>
            <a:endParaRPr lang="zh-CN" altLang="en-US">
              <a:ea typeface="宋体" charset="0"/>
              <a:cs typeface="宋体" charset="0"/>
            </a:endParaRPr>
          </a:p>
        </p:txBody>
      </p:sp>
      <p:sp>
        <p:nvSpPr>
          <p:cNvPr id="6" name="灯片编号占位符 5"/>
          <p:cNvSpPr>
            <a:spLocks noGrp="1"/>
          </p:cNvSpPr>
          <p:nvPr>
            <p:ph type="sldNum" sz="quarter" idx="4"/>
          </p:nvPr>
        </p:nvSpPr>
        <p:spPr>
          <a:xfrm>
            <a:off x="6553200" y="6356504"/>
            <a:ext cx="2133600" cy="363954"/>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914400" fontAlgn="base">
              <a:spcBef>
                <a:spcPct val="0"/>
              </a:spcBef>
              <a:spcAft>
                <a:spcPct val="0"/>
              </a:spcAft>
              <a:defRPr/>
            </a:pPr>
            <a:fld id="{E1207F9F-7BBE-3348-983F-CE4C4348284B}" type="slidenum">
              <a:rPr lang="zh-CN" altLang="en-US">
                <a:ea typeface="宋体" charset="0"/>
                <a:cs typeface="宋体" charset="0"/>
              </a:rPr>
              <a:pPr defTabSz="914400" fontAlgn="base">
                <a:spcBef>
                  <a:spcPct val="0"/>
                </a:spcBef>
                <a:spcAft>
                  <a:spcPct val="0"/>
                </a:spcAft>
                <a:defRPr/>
              </a:pPr>
              <a:t>‹#›</a:t>
            </a:fld>
            <a:endParaRPr lang="zh-CN" altLang="en-US">
              <a:ea typeface="宋体" charset="0"/>
              <a:cs typeface="宋体" charset="0"/>
            </a:endParaRPr>
          </a:p>
        </p:txBody>
      </p:sp>
    </p:spTree>
    <p:extLst>
      <p:ext uri="{BB962C8B-B14F-4D97-AF65-F5344CB8AC3E}">
        <p14:creationId xmlns:p14="http://schemas.microsoft.com/office/powerpoint/2010/main" val="3053303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kumimoji="1" sz="4000" kern="1200">
          <a:solidFill>
            <a:schemeClr val="bg1"/>
          </a:solidFill>
          <a:latin typeface="黑体"/>
          <a:ea typeface="黑体"/>
          <a:cs typeface="黑体"/>
        </a:defRPr>
      </a:lvl1pPr>
      <a:lvl2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rgbClr val="FFFFFF"/>
          </a:solidFill>
          <a:latin typeface="黑体"/>
          <a:ea typeface="黑体"/>
          <a:cs typeface="黑体"/>
        </a:defRPr>
      </a:lvl1pPr>
      <a:lvl2pPr marL="742950" indent="-285750" algn="l" rtl="0" eaLnBrk="0" fontAlgn="base" hangingPunct="0">
        <a:spcBef>
          <a:spcPct val="20000"/>
        </a:spcBef>
        <a:spcAft>
          <a:spcPct val="0"/>
        </a:spcAft>
        <a:buFont typeface="Arial" charset="0"/>
        <a:buChar char="–"/>
        <a:defRPr kumimoji="1" sz="2800" kern="1200">
          <a:solidFill>
            <a:srgbClr val="FFFFFF"/>
          </a:solidFill>
          <a:latin typeface="黑体"/>
          <a:ea typeface="黑体"/>
          <a:cs typeface="黑体"/>
        </a:defRPr>
      </a:lvl2pPr>
      <a:lvl3pPr marL="1143000" indent="-228600" algn="l" rtl="0" eaLnBrk="0" fontAlgn="base" hangingPunct="0">
        <a:spcBef>
          <a:spcPct val="20000"/>
        </a:spcBef>
        <a:spcAft>
          <a:spcPct val="0"/>
        </a:spcAft>
        <a:buFont typeface="Arial" charset="0"/>
        <a:buChar char="•"/>
        <a:defRPr kumimoji="1" sz="2400" kern="1200">
          <a:solidFill>
            <a:srgbClr val="FFFFFF"/>
          </a:solidFill>
          <a:latin typeface="黑体"/>
          <a:ea typeface="黑体"/>
          <a:cs typeface="黑体"/>
        </a:defRPr>
      </a:lvl3pPr>
      <a:lvl4pPr marL="1600200" indent="-228600" algn="l" rtl="0" eaLnBrk="0" fontAlgn="base" hangingPunct="0">
        <a:spcBef>
          <a:spcPct val="20000"/>
        </a:spcBef>
        <a:spcAft>
          <a:spcPct val="0"/>
        </a:spcAft>
        <a:buFont typeface="Arial" charset="0"/>
        <a:buChar char="–"/>
        <a:defRPr kumimoji="1" sz="2000" kern="1200">
          <a:solidFill>
            <a:srgbClr val="FFFFFF"/>
          </a:solidFill>
          <a:latin typeface="黑体"/>
          <a:ea typeface="黑体"/>
          <a:cs typeface="黑体"/>
        </a:defRPr>
      </a:lvl4pPr>
      <a:lvl5pPr marL="2057400" indent="-228600" algn="l" rtl="0" eaLnBrk="0" fontAlgn="base" hangingPunct="0">
        <a:spcBef>
          <a:spcPct val="20000"/>
        </a:spcBef>
        <a:spcAft>
          <a:spcPct val="0"/>
        </a:spcAft>
        <a:buFont typeface="Arial" charset="0"/>
        <a:buChar char="»"/>
        <a:defRPr kumimoji="1" sz="2000" kern="1200">
          <a:solidFill>
            <a:srgbClr val="FFFFFF"/>
          </a:solidFill>
          <a:latin typeface="黑体"/>
          <a:ea typeface="黑体"/>
          <a:cs typeface="黑体"/>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hyperlink" Target="http://www.youtube.com/watch?v=P0e6zG8IbE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oleObject" Target="../embeddings/oleObject4.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32.png"/><Relationship Id="rId4" Type="http://schemas.openxmlformats.org/officeDocument/2006/relationships/image" Target="../media/image46.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10.bin"/></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11.bin"/></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676400" y="4267200"/>
            <a:ext cx="2133600" cy="1371600"/>
          </a:xfrm>
          <a:prstGeom prst="rect">
            <a:avLst/>
          </a:prstGeom>
          <a:solidFill>
            <a:srgbClr val="800000"/>
          </a:soli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zh-CN" altLang="en-US" sz="2800" dirty="0">
                <a:solidFill>
                  <a:schemeClr val="bg1"/>
                </a:solidFill>
                <a:latin typeface="黑体" charset="0"/>
                <a:ea typeface="黑体" charset="0"/>
                <a:cs typeface="黑体" charset="0"/>
              </a:rPr>
              <a:t>从众</a:t>
            </a:r>
            <a:endParaRPr lang="en-US" altLang="zh-CN" sz="2800" dirty="0">
              <a:solidFill>
                <a:schemeClr val="bg1"/>
              </a:solidFill>
              <a:latin typeface="黑体" charset="0"/>
              <a:ea typeface="黑体" charset="0"/>
              <a:cs typeface="黑体" charset="0"/>
            </a:endParaRPr>
          </a:p>
          <a:p>
            <a:pPr algn="ctr" eaLnBrk="1" hangingPunct="1">
              <a:defRPr/>
            </a:pPr>
            <a:r>
              <a:rPr lang="zh-CN" altLang="en-US" sz="2800" dirty="0">
                <a:solidFill>
                  <a:schemeClr val="bg1"/>
                </a:solidFill>
                <a:latin typeface="黑体" charset="0"/>
                <a:ea typeface="黑体" charset="0"/>
                <a:cs typeface="黑体" charset="0"/>
              </a:rPr>
              <a:t>信息级联</a:t>
            </a:r>
            <a:endParaRPr kumimoji="1" lang="en-US" altLang="zh-CN" sz="2800" dirty="0">
              <a:solidFill>
                <a:schemeClr val="bg1"/>
              </a:solidFill>
              <a:latin typeface="黑体" charset="0"/>
              <a:ea typeface="黑体" charset="0"/>
              <a:cs typeface="黑体" charset="0"/>
            </a:endParaRPr>
          </a:p>
        </p:txBody>
      </p:sp>
      <p:sp>
        <p:nvSpPr>
          <p:cNvPr id="5" name="矩形 4"/>
          <p:cNvSpPr>
            <a:spLocks noChangeArrowheads="1"/>
          </p:cNvSpPr>
          <p:nvPr/>
        </p:nvSpPr>
        <p:spPr bwMode="auto">
          <a:xfrm>
            <a:off x="4038600" y="4267200"/>
            <a:ext cx="3581400" cy="1371600"/>
          </a:xfrm>
          <a:prstGeom prst="rect">
            <a:avLst/>
          </a:prstGeom>
          <a:solidFill>
            <a:srgbClr val="008000"/>
          </a:soli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kumimoji="1" lang="zh-CN" altLang="en-US" sz="2800" dirty="0">
                <a:solidFill>
                  <a:srgbClr val="FFFFFF"/>
                </a:solidFill>
                <a:latin typeface="黑体" charset="0"/>
                <a:ea typeface="黑体" charset="0"/>
                <a:cs typeface="黑体" charset="0"/>
              </a:rPr>
              <a:t>信息级联的含义，条件，性质，应用</a:t>
            </a:r>
          </a:p>
        </p:txBody>
      </p:sp>
      <p:sp>
        <p:nvSpPr>
          <p:cNvPr id="15364" name="标题 1"/>
          <p:cNvSpPr txBox="1">
            <a:spLocks/>
          </p:cNvSpPr>
          <p:nvPr/>
        </p:nvSpPr>
        <p:spPr bwMode="auto">
          <a:xfrm>
            <a:off x="533400" y="990600"/>
            <a:ext cx="8153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a:br>
              <a:rPr lang="en-US" altLang="zh-CN" sz="4400" dirty="0">
                <a:solidFill>
                  <a:schemeClr val="bg1"/>
                </a:solidFill>
                <a:latin typeface="黑体" charset="0"/>
                <a:ea typeface="黑体" charset="0"/>
                <a:cs typeface="黑体" charset="0"/>
              </a:rPr>
            </a:br>
            <a:r>
              <a:rPr lang="zh-CN" altLang="en-US" sz="4400" dirty="0">
                <a:solidFill>
                  <a:schemeClr val="bg1"/>
                </a:solidFill>
                <a:latin typeface="黑体" charset="0"/>
                <a:ea typeface="黑体" charset="0"/>
                <a:cs typeface="黑体" charset="0"/>
              </a:rPr>
              <a:t>众智科学与网络化产业</a:t>
            </a:r>
            <a:endParaRPr lang="zh-CN" altLang="en-US" sz="4400" dirty="0">
              <a:solidFill>
                <a:schemeClr val="bg1"/>
              </a:solidFill>
              <a:latin typeface="宋体" charset="0"/>
              <a:ea typeface="黑体" charset="0"/>
              <a:cs typeface="黑体" charset="0"/>
            </a:endParaRPr>
          </a:p>
        </p:txBody>
      </p:sp>
      <p:sp>
        <p:nvSpPr>
          <p:cNvPr id="4" name="副标题 3">
            <a:extLst>
              <a:ext uri="{FF2B5EF4-FFF2-40B4-BE49-F238E27FC236}">
                <a16:creationId xmlns:a16="http://schemas.microsoft.com/office/drawing/2014/main" id="{5B9E06E3-EDF9-4EBA-B553-14095D6BEAE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6694172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57200" y="347705"/>
            <a:ext cx="8229600" cy="1142647"/>
          </a:xfrm>
        </p:spPr>
        <p:txBody>
          <a:bodyPr/>
          <a:lstStyle/>
          <a:p>
            <a:r>
              <a:rPr lang="zh-CN" altLang="en-US" dirty="0"/>
              <a:t>信息级联现象的实验与理论</a:t>
            </a:r>
          </a:p>
        </p:txBody>
      </p:sp>
      <p:sp>
        <p:nvSpPr>
          <p:cNvPr id="18435" name="文本框 4"/>
          <p:cNvSpPr txBox="1">
            <a:spLocks noChangeArrowheads="1"/>
          </p:cNvSpPr>
          <p:nvPr/>
        </p:nvSpPr>
        <p:spPr bwMode="auto">
          <a:xfrm>
            <a:off x="533400" y="4207239"/>
            <a:ext cx="8299105" cy="2057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00"/>
                </a:solidFill>
                <a:miter lim="800000"/>
                <a:headEnd/>
                <a:tailEnd/>
              </a14:hiddenLine>
            </a:ext>
          </a:extLst>
        </p:spPr>
        <p:txBody>
          <a:bodyPr wrap="square">
            <a:spAutoFit/>
          </a:bodyPr>
          <a:lstStyle>
            <a:lvl1pPr marL="457200" indent="-457200">
              <a:defRPr kumimoji="1" sz="2400">
                <a:solidFill>
                  <a:schemeClr val="tx1"/>
                </a:solidFill>
                <a:latin typeface="Arial" charset="0"/>
                <a:ea typeface="宋体" charset="-122"/>
              </a:defRPr>
            </a:lvl1pPr>
            <a:lvl2pPr marL="914400" indent="-457200">
              <a:defRPr kumimoji="1" sz="2400">
                <a:solidFill>
                  <a:schemeClr val="tx1"/>
                </a:solidFill>
                <a:latin typeface="Arial" charset="0"/>
                <a:ea typeface="宋体" charset="-122"/>
              </a:defRPr>
            </a:lvl2pPr>
            <a:lvl3pPr marL="1371600" indent="-457200">
              <a:defRPr kumimoji="1" sz="2400">
                <a:solidFill>
                  <a:schemeClr val="tx1"/>
                </a:solidFill>
                <a:latin typeface="Arial" charset="0"/>
                <a:ea typeface="宋体" charset="-122"/>
              </a:defRPr>
            </a:lvl3pPr>
            <a:lvl4pPr marL="1828800" indent="-457200">
              <a:defRPr kumimoji="1" sz="2400">
                <a:solidFill>
                  <a:schemeClr val="tx1"/>
                </a:solidFill>
                <a:latin typeface="Arial" charset="0"/>
                <a:ea typeface="宋体" charset="-122"/>
              </a:defRPr>
            </a:lvl4pPr>
            <a:lvl5pPr marL="2286000" indent="-457200">
              <a:defRPr kumimoji="1" sz="2400">
                <a:solidFill>
                  <a:schemeClr val="tx1"/>
                </a:solidFill>
                <a:latin typeface="Arial" charset="0"/>
                <a:ea typeface="宋体" charset="-122"/>
              </a:defRPr>
            </a:lvl5pPr>
            <a:lvl6pPr marL="2743200" indent="-457200" fontAlgn="base">
              <a:spcBef>
                <a:spcPct val="0"/>
              </a:spcBef>
              <a:spcAft>
                <a:spcPct val="0"/>
              </a:spcAft>
              <a:defRPr kumimoji="1" sz="2400">
                <a:solidFill>
                  <a:schemeClr val="tx1"/>
                </a:solidFill>
                <a:latin typeface="Arial" charset="0"/>
                <a:ea typeface="宋体" charset="-122"/>
              </a:defRPr>
            </a:lvl6pPr>
            <a:lvl7pPr marL="3200400" indent="-457200" fontAlgn="base">
              <a:spcBef>
                <a:spcPct val="0"/>
              </a:spcBef>
              <a:spcAft>
                <a:spcPct val="0"/>
              </a:spcAft>
              <a:defRPr kumimoji="1" sz="2400">
                <a:solidFill>
                  <a:schemeClr val="tx1"/>
                </a:solidFill>
                <a:latin typeface="Arial" charset="0"/>
                <a:ea typeface="宋体" charset="-122"/>
              </a:defRPr>
            </a:lvl7pPr>
            <a:lvl8pPr marL="3657600" indent="-457200" fontAlgn="base">
              <a:spcBef>
                <a:spcPct val="0"/>
              </a:spcBef>
              <a:spcAft>
                <a:spcPct val="0"/>
              </a:spcAft>
              <a:defRPr kumimoji="1" sz="2400">
                <a:solidFill>
                  <a:schemeClr val="tx1"/>
                </a:solidFill>
                <a:latin typeface="Arial" charset="0"/>
                <a:ea typeface="宋体" charset="-122"/>
              </a:defRPr>
            </a:lvl8pPr>
            <a:lvl9pPr marL="4114800" indent="-457200" fontAlgn="base">
              <a:spcBef>
                <a:spcPct val="0"/>
              </a:spcBef>
              <a:spcAft>
                <a:spcPct val="0"/>
              </a:spcAft>
              <a:defRPr kumimoji="1" sz="2400">
                <a:solidFill>
                  <a:schemeClr val="tx1"/>
                </a:solidFill>
                <a:latin typeface="Arial" charset="0"/>
                <a:ea typeface="宋体" charset="-122"/>
              </a:defRPr>
            </a:lvl9pPr>
          </a:lstStyle>
          <a:p>
            <a:pPr>
              <a:lnSpc>
                <a:spcPct val="135000"/>
              </a:lnSpc>
              <a:buFont typeface="Arial" charset="0"/>
              <a:buAutoNum type="arabicPeriod"/>
            </a:pPr>
            <a:r>
              <a:rPr lang="zh-CN" altLang="en-US" sz="3200" dirty="0">
                <a:solidFill>
                  <a:schemeClr val="bg1"/>
                </a:solidFill>
                <a:latin typeface="黑体" pitchFamily="2" charset="-122"/>
                <a:ea typeface="黑体" pitchFamily="2" charset="-122"/>
              </a:rPr>
              <a:t>随机取一个坛子</a:t>
            </a:r>
            <a:endParaRPr lang="en-US" altLang="zh-CN" sz="3200" dirty="0">
              <a:solidFill>
                <a:schemeClr val="bg1"/>
              </a:solidFill>
              <a:latin typeface="黑体" pitchFamily="2" charset="-122"/>
              <a:ea typeface="黑体" pitchFamily="2" charset="-122"/>
            </a:endParaRPr>
          </a:p>
          <a:p>
            <a:pPr>
              <a:lnSpc>
                <a:spcPct val="135000"/>
              </a:lnSpc>
              <a:buFont typeface="Arial" charset="0"/>
              <a:buAutoNum type="arabicPeriod"/>
            </a:pPr>
            <a:r>
              <a:rPr lang="zh-CN" altLang="en-US" sz="3200" dirty="0">
                <a:solidFill>
                  <a:schemeClr val="bg1"/>
                </a:solidFill>
                <a:latin typeface="黑体" pitchFamily="2" charset="-122"/>
                <a:ea typeface="黑体" pitchFamily="2" charset="-122"/>
              </a:rPr>
              <a:t>依次，人们随机从中摸出一个球</a:t>
            </a:r>
            <a:r>
              <a:rPr lang="zh-CN" altLang="en-US" sz="3200" dirty="0">
                <a:solidFill>
                  <a:schemeClr val="bg1"/>
                </a:solidFill>
                <a:latin typeface="黑体" pitchFamily="2" charset="-122"/>
                <a:ea typeface="黑体" pitchFamily="2" charset="-122"/>
                <a:sym typeface="Wingdings"/>
              </a:rPr>
              <a:t></a:t>
            </a:r>
            <a:r>
              <a:rPr lang="en-US" altLang="zh-CN" sz="3200" dirty="0">
                <a:solidFill>
                  <a:schemeClr val="bg1"/>
                </a:solidFill>
                <a:latin typeface="黑体" pitchFamily="2" charset="-122"/>
                <a:ea typeface="黑体" pitchFamily="2" charset="-122"/>
                <a:sym typeface="Wingdings"/>
              </a:rPr>
              <a:t> </a:t>
            </a:r>
            <a:r>
              <a:rPr lang="zh-CN" altLang="en-US" sz="3200" dirty="0">
                <a:solidFill>
                  <a:srgbClr val="FFFF00"/>
                </a:solidFill>
                <a:latin typeface="黑体" pitchFamily="2" charset="-122"/>
                <a:ea typeface="黑体" pitchFamily="2" charset="-122"/>
              </a:rPr>
              <a:t>自己看</a:t>
            </a:r>
          </a:p>
          <a:p>
            <a:pPr>
              <a:lnSpc>
                <a:spcPct val="135000"/>
              </a:lnSpc>
              <a:buFont typeface="Arial" charset="0"/>
              <a:buAutoNum type="arabicPeriod"/>
            </a:pPr>
            <a:r>
              <a:rPr lang="zh-CN" altLang="en-US" sz="3200" dirty="0">
                <a:solidFill>
                  <a:schemeClr val="bg1"/>
                </a:solidFill>
                <a:latin typeface="黑体" pitchFamily="2" charset="-122"/>
                <a:ea typeface="黑体" pitchFamily="2" charset="-122"/>
              </a:rPr>
              <a:t>宣布判断“蓝多”或“红多”</a:t>
            </a:r>
            <a:r>
              <a:rPr lang="zh-CN" altLang="en-US" sz="3200" dirty="0">
                <a:solidFill>
                  <a:schemeClr val="bg1"/>
                </a:solidFill>
                <a:latin typeface="黑体" pitchFamily="2" charset="-122"/>
                <a:ea typeface="黑体" pitchFamily="2" charset="-122"/>
                <a:sym typeface="Wingdings"/>
              </a:rPr>
              <a:t></a:t>
            </a:r>
            <a:r>
              <a:rPr lang="en-US" altLang="zh-CN" sz="3200" dirty="0">
                <a:solidFill>
                  <a:schemeClr val="bg1"/>
                </a:solidFill>
                <a:latin typeface="黑体" pitchFamily="2" charset="-122"/>
                <a:ea typeface="黑体" pitchFamily="2" charset="-122"/>
                <a:sym typeface="Wingdings"/>
              </a:rPr>
              <a:t> </a:t>
            </a:r>
            <a:r>
              <a:rPr lang="zh-CN" altLang="en-US" sz="3200" dirty="0">
                <a:solidFill>
                  <a:srgbClr val="FFFF00"/>
                </a:solidFill>
                <a:latin typeface="黑体" pitchFamily="2" charset="-122"/>
                <a:ea typeface="黑体" pitchFamily="2" charset="-122"/>
              </a:rPr>
              <a:t>大家听</a:t>
            </a:r>
          </a:p>
        </p:txBody>
      </p:sp>
      <p:grpSp>
        <p:nvGrpSpPr>
          <p:cNvPr id="18457" name="Group 25"/>
          <p:cNvGrpSpPr>
            <a:grpSpLocks/>
          </p:cNvGrpSpPr>
          <p:nvPr/>
        </p:nvGrpSpPr>
        <p:grpSpPr bwMode="auto">
          <a:xfrm>
            <a:off x="571500" y="1868471"/>
            <a:ext cx="1295400" cy="1999858"/>
            <a:chOff x="144" y="805"/>
            <a:chExt cx="816" cy="1008"/>
          </a:xfrm>
        </p:grpSpPr>
        <p:sp>
          <p:nvSpPr>
            <p:cNvPr id="18445" name="AutoShape 13"/>
            <p:cNvSpPr>
              <a:spLocks noChangeArrowheads="1"/>
            </p:cNvSpPr>
            <p:nvPr/>
          </p:nvSpPr>
          <p:spPr bwMode="auto">
            <a:xfrm>
              <a:off x="144" y="805"/>
              <a:ext cx="816" cy="1008"/>
            </a:xfrm>
            <a:prstGeom prst="flowChartMagneticDisk">
              <a:avLst/>
            </a:prstGeom>
            <a:solidFill>
              <a:srgbClr val="C0C0C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6" name="Oval 14"/>
            <p:cNvSpPr>
              <a:spLocks noChangeArrowheads="1"/>
            </p:cNvSpPr>
            <p:nvPr/>
          </p:nvSpPr>
          <p:spPr bwMode="auto">
            <a:xfrm>
              <a:off x="192" y="1429"/>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7" name="Oval 15"/>
            <p:cNvSpPr>
              <a:spLocks noChangeArrowheads="1"/>
            </p:cNvSpPr>
            <p:nvPr/>
          </p:nvSpPr>
          <p:spPr bwMode="auto">
            <a:xfrm>
              <a:off x="576" y="1429"/>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8" name="Oval 16"/>
            <p:cNvSpPr>
              <a:spLocks noChangeArrowheads="1"/>
            </p:cNvSpPr>
            <p:nvPr/>
          </p:nvSpPr>
          <p:spPr bwMode="auto">
            <a:xfrm>
              <a:off x="384" y="1141"/>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8458" name="Group 26"/>
          <p:cNvGrpSpPr>
            <a:grpSpLocks/>
          </p:cNvGrpSpPr>
          <p:nvPr/>
        </p:nvGrpSpPr>
        <p:grpSpPr bwMode="auto">
          <a:xfrm>
            <a:off x="2169812" y="1868471"/>
            <a:ext cx="1295400" cy="1999858"/>
            <a:chOff x="1632" y="805"/>
            <a:chExt cx="816" cy="1008"/>
          </a:xfrm>
        </p:grpSpPr>
        <p:sp>
          <p:nvSpPr>
            <p:cNvPr id="18449" name="AutoShape 17"/>
            <p:cNvSpPr>
              <a:spLocks noChangeArrowheads="1"/>
            </p:cNvSpPr>
            <p:nvPr/>
          </p:nvSpPr>
          <p:spPr bwMode="auto">
            <a:xfrm>
              <a:off x="1632" y="805"/>
              <a:ext cx="816" cy="1008"/>
            </a:xfrm>
            <a:prstGeom prst="flowChartMagneticDisk">
              <a:avLst/>
            </a:prstGeom>
            <a:solidFill>
              <a:srgbClr val="C0C0C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0" name="Oval 18"/>
            <p:cNvSpPr>
              <a:spLocks noChangeArrowheads="1"/>
            </p:cNvSpPr>
            <p:nvPr/>
          </p:nvSpPr>
          <p:spPr bwMode="auto">
            <a:xfrm>
              <a:off x="1680" y="1429"/>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1" name="Oval 19"/>
            <p:cNvSpPr>
              <a:spLocks noChangeArrowheads="1"/>
            </p:cNvSpPr>
            <p:nvPr/>
          </p:nvSpPr>
          <p:spPr bwMode="auto">
            <a:xfrm>
              <a:off x="2064" y="1429"/>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2" name="Oval 20"/>
            <p:cNvSpPr>
              <a:spLocks noChangeArrowheads="1"/>
            </p:cNvSpPr>
            <p:nvPr/>
          </p:nvSpPr>
          <p:spPr bwMode="auto">
            <a:xfrm>
              <a:off x="1872" y="1141"/>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22" name="内容占位符 2"/>
          <p:cNvSpPr txBox="1">
            <a:spLocks/>
          </p:cNvSpPr>
          <p:nvPr/>
        </p:nvSpPr>
        <p:spPr bwMode="auto">
          <a:xfrm>
            <a:off x="3824094" y="1868471"/>
            <a:ext cx="4559597" cy="978515"/>
          </a:xfrm>
          <a:prstGeom prst="rect">
            <a:avLst/>
          </a:prstGeom>
          <a:solidFill>
            <a:schemeClr val="accent1">
              <a:lumMod val="75000"/>
            </a:schemeClr>
          </a:solidFill>
          <a:ln>
            <a:noFill/>
          </a:ln>
          <a:extLst>
            <a:ext uri="{FAA26D3D-D897-4be2-8F04-BA451C77F1D7}">
              <ma14:placeholderFlag xmlns:ma14="http://schemas.microsoft.com/office/mac/drawingml/2011/main" xmlns="" val="1"/>
            </a:ext>
          </a:extLst>
        </p:spPr>
        <p:txBody>
          <a:bodyPr rIns="0"/>
          <a:lstStyle>
            <a:lvl1pPr marL="342900" indent="-342900">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marL="0" indent="0" eaLnBrk="0" hangingPunct="0">
              <a:lnSpc>
                <a:spcPct val="80000"/>
              </a:lnSpc>
              <a:spcBef>
                <a:spcPct val="20000"/>
              </a:spcBef>
            </a:pPr>
            <a:r>
              <a:rPr lang="zh-CN" altLang="en-US" sz="3200" dirty="0">
                <a:solidFill>
                  <a:schemeClr val="bg1"/>
                </a:solidFill>
                <a:latin typeface="黑体" charset="0"/>
                <a:ea typeface="黑体" charset="0"/>
                <a:cs typeface="黑体" charset="0"/>
              </a:rPr>
              <a:t>信号</a:t>
            </a:r>
            <a:r>
              <a:rPr lang="zh-CN" altLang="en-US" sz="3200" dirty="0">
                <a:solidFill>
                  <a:schemeClr val="bg1"/>
                </a:solidFill>
                <a:latin typeface="Courier" charset="0"/>
              </a:rPr>
              <a:t>：</a:t>
            </a:r>
            <a:r>
              <a:rPr lang="en-US" altLang="zh-CN" sz="3200" dirty="0" err="1">
                <a:solidFill>
                  <a:schemeClr val="bg1"/>
                </a:solidFill>
                <a:latin typeface="黑体" charset="0"/>
                <a:ea typeface="黑体" charset="0"/>
                <a:cs typeface="黑体" charset="0"/>
              </a:rPr>
              <a:t>b,r,b,r,r,b,b,r</a:t>
            </a:r>
            <a:endParaRPr lang="zh-CN" altLang="en-US" sz="3200" dirty="0">
              <a:solidFill>
                <a:schemeClr val="bg1"/>
              </a:solidFill>
              <a:latin typeface="黑体" charset="0"/>
              <a:ea typeface="黑体" charset="0"/>
              <a:cs typeface="黑体" charset="0"/>
            </a:endParaRPr>
          </a:p>
          <a:p>
            <a:pPr marL="0" indent="0" eaLnBrk="0" hangingPunct="0">
              <a:lnSpc>
                <a:spcPct val="80000"/>
              </a:lnSpc>
              <a:spcBef>
                <a:spcPct val="20000"/>
              </a:spcBef>
            </a:pPr>
            <a:r>
              <a:rPr lang="zh-CN" altLang="en-US" sz="3200" dirty="0">
                <a:solidFill>
                  <a:schemeClr val="bg1"/>
                </a:solidFill>
                <a:latin typeface="黑体" charset="0"/>
                <a:ea typeface="黑体" charset="0"/>
                <a:cs typeface="黑体" charset="0"/>
              </a:rPr>
              <a:t>宣布</a:t>
            </a:r>
            <a:r>
              <a:rPr lang="zh-CN" altLang="en-US" sz="3200" dirty="0">
                <a:solidFill>
                  <a:schemeClr val="bg1"/>
                </a:solidFill>
                <a:latin typeface="Courier" charset="0"/>
              </a:rPr>
              <a:t>：</a:t>
            </a:r>
            <a:r>
              <a:rPr lang="zh-CN" altLang="en-US" sz="3200" dirty="0">
                <a:solidFill>
                  <a:schemeClr val="bg1"/>
                </a:solidFill>
                <a:latin typeface="+mn-ea"/>
                <a:ea typeface="+mn-ea"/>
              </a:rPr>
              <a:t>？？？？？？？</a:t>
            </a:r>
            <a:r>
              <a:rPr lang="en-US" altLang="zh-CN" sz="3200" dirty="0">
                <a:solidFill>
                  <a:schemeClr val="bg1"/>
                </a:solidFill>
                <a:latin typeface="+mn-ea"/>
                <a:ea typeface="+mn-ea"/>
              </a:rPr>
              <a:t>?</a:t>
            </a:r>
            <a:endParaRPr lang="zh-CN" altLang="en-US" sz="3200" dirty="0">
              <a:solidFill>
                <a:schemeClr val="bg1"/>
              </a:solidFill>
              <a:latin typeface="+mn-ea"/>
              <a:ea typeface="+mn-ea"/>
            </a:endParaRPr>
          </a:p>
        </p:txBody>
      </p:sp>
      <p:sp>
        <p:nvSpPr>
          <p:cNvPr id="23" name="内容占位符 2"/>
          <p:cNvSpPr txBox="1">
            <a:spLocks/>
          </p:cNvSpPr>
          <p:nvPr/>
        </p:nvSpPr>
        <p:spPr bwMode="auto">
          <a:xfrm>
            <a:off x="3824094" y="3021263"/>
            <a:ext cx="4559597" cy="922147"/>
          </a:xfrm>
          <a:prstGeom prst="rect">
            <a:avLst/>
          </a:prstGeom>
          <a:solidFill>
            <a:srgbClr val="5B6256"/>
          </a:solidFill>
          <a:ln>
            <a:noFill/>
          </a:ln>
          <a:extLs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Ins="0"/>
          <a:lstStyle>
            <a:lvl1pPr marL="342900" indent="-342900">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marL="0" indent="0" eaLnBrk="0" hangingPunct="0">
              <a:lnSpc>
                <a:spcPct val="80000"/>
              </a:lnSpc>
              <a:spcBef>
                <a:spcPts val="264"/>
              </a:spcBef>
            </a:pPr>
            <a:r>
              <a:rPr lang="zh-CN" altLang="en-US" sz="3200" dirty="0">
                <a:solidFill>
                  <a:schemeClr val="bg1"/>
                </a:solidFill>
                <a:latin typeface="黑体" charset="0"/>
                <a:ea typeface="黑体" charset="0"/>
                <a:cs typeface="黑体" charset="0"/>
              </a:rPr>
              <a:t>信号</a:t>
            </a:r>
            <a:r>
              <a:rPr lang="zh-CN" altLang="en-US" sz="3200" dirty="0">
                <a:solidFill>
                  <a:schemeClr val="bg1"/>
                </a:solidFill>
                <a:latin typeface="Courier" charset="0"/>
              </a:rPr>
              <a:t>：</a:t>
            </a:r>
            <a:r>
              <a:rPr lang="en-US" altLang="zh-CN" sz="3200" dirty="0" err="1">
                <a:solidFill>
                  <a:schemeClr val="bg1"/>
                </a:solidFill>
                <a:latin typeface="黑体" charset="0"/>
                <a:ea typeface="黑体" charset="0"/>
                <a:cs typeface="黑体" charset="0"/>
              </a:rPr>
              <a:t>b,r,b,r,r,r,b,r</a:t>
            </a:r>
            <a:endParaRPr lang="en-US" altLang="zh-CN" sz="3200" dirty="0">
              <a:solidFill>
                <a:schemeClr val="bg1"/>
              </a:solidFill>
              <a:latin typeface="黑体" charset="0"/>
              <a:ea typeface="黑体" charset="0"/>
              <a:cs typeface="黑体" charset="0"/>
            </a:endParaRPr>
          </a:p>
          <a:p>
            <a:pPr marL="0" indent="0" eaLnBrk="0" hangingPunct="0">
              <a:lnSpc>
                <a:spcPct val="80000"/>
              </a:lnSpc>
              <a:spcBef>
                <a:spcPts val="264"/>
              </a:spcBef>
            </a:pPr>
            <a:r>
              <a:rPr lang="zh-CN" altLang="en-US" sz="3200" dirty="0">
                <a:solidFill>
                  <a:schemeClr val="bg1"/>
                </a:solidFill>
                <a:latin typeface="黑体" charset="0"/>
                <a:ea typeface="黑体" charset="0"/>
                <a:cs typeface="黑体" charset="0"/>
              </a:rPr>
              <a:t>宣布</a:t>
            </a:r>
            <a:r>
              <a:rPr lang="zh-CN" altLang="en-US" sz="3200" dirty="0">
                <a:solidFill>
                  <a:schemeClr val="bg1"/>
                </a:solidFill>
                <a:latin typeface="Courier" charset="0"/>
              </a:rPr>
              <a:t>：？？？？？？？</a:t>
            </a:r>
            <a:r>
              <a:rPr lang="en-US" altLang="zh-CN" sz="3200" dirty="0">
                <a:solidFill>
                  <a:schemeClr val="bg1"/>
                </a:solidFill>
                <a:latin typeface="+mn-ea"/>
                <a:ea typeface="+mn-ea"/>
              </a:rPr>
              <a:t>?</a:t>
            </a:r>
            <a:r>
              <a:rPr lang="zh-CN" altLang="en-US" sz="3200" dirty="0">
                <a:solidFill>
                  <a:schemeClr val="bg1"/>
                </a:solidFill>
                <a:latin typeface="Courier" charset="0"/>
              </a:rPr>
              <a:t>               </a:t>
            </a:r>
            <a:r>
              <a:rPr lang="zh-CN" altLang="en-US" sz="3600" dirty="0">
                <a:solidFill>
                  <a:schemeClr val="bg1"/>
                </a:solidFill>
                <a:latin typeface="Courier" charset="0"/>
              </a:rPr>
              <a:t>              </a:t>
            </a:r>
          </a:p>
        </p:txBody>
      </p:sp>
    </p:spTree>
    <p:extLst>
      <p:ext uri="{BB962C8B-B14F-4D97-AF65-F5344CB8AC3E}">
        <p14:creationId xmlns:p14="http://schemas.microsoft.com/office/powerpoint/2010/main" val="348407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C8ADE-1D43-40D5-B403-B0264F653CC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08F33C-8F95-4FC3-83B7-D43DCE7622E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5C0612D-0E09-47F0-80A7-C2F5D9BCDE42}"/>
              </a:ext>
            </a:extLst>
          </p:cNvPr>
          <p:cNvPicPr>
            <a:picLocks noChangeAspect="1"/>
          </p:cNvPicPr>
          <p:nvPr/>
        </p:nvPicPr>
        <p:blipFill>
          <a:blip r:embed="rId2"/>
          <a:stretch>
            <a:fillRect/>
          </a:stretch>
        </p:blipFill>
        <p:spPr>
          <a:xfrm>
            <a:off x="133905" y="500428"/>
            <a:ext cx="8876190" cy="5857143"/>
          </a:xfrm>
          <a:prstGeom prst="rect">
            <a:avLst/>
          </a:prstGeom>
        </p:spPr>
      </p:pic>
    </p:spTree>
    <p:extLst>
      <p:ext uri="{BB962C8B-B14F-4D97-AF65-F5344CB8AC3E}">
        <p14:creationId xmlns:p14="http://schemas.microsoft.com/office/powerpoint/2010/main" val="3037436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57200" y="347705"/>
            <a:ext cx="8229600" cy="1142647"/>
          </a:xfrm>
        </p:spPr>
        <p:txBody>
          <a:bodyPr/>
          <a:lstStyle/>
          <a:p>
            <a:r>
              <a:rPr lang="zh-CN" altLang="en-US" dirty="0"/>
              <a:t>信息级联现象的实验与理论</a:t>
            </a:r>
          </a:p>
        </p:txBody>
      </p:sp>
      <p:sp>
        <p:nvSpPr>
          <p:cNvPr id="3" name="矩形 2"/>
          <p:cNvSpPr/>
          <p:nvPr/>
        </p:nvSpPr>
        <p:spPr>
          <a:xfrm>
            <a:off x="647700" y="1690034"/>
            <a:ext cx="3878063" cy="12126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latin typeface="黑体"/>
                <a:ea typeface="黑体"/>
                <a:cs typeface="黑体"/>
              </a:rPr>
              <a:t>讨论信息级联问题的理论工具是什么？</a:t>
            </a:r>
          </a:p>
        </p:txBody>
      </p:sp>
      <p:sp>
        <p:nvSpPr>
          <p:cNvPr id="4" name="矩形 3"/>
          <p:cNvSpPr/>
          <p:nvPr/>
        </p:nvSpPr>
        <p:spPr>
          <a:xfrm>
            <a:off x="4717020" y="1690034"/>
            <a:ext cx="3752609" cy="121262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latin typeface="黑体"/>
                <a:ea typeface="黑体"/>
                <a:cs typeface="黑体"/>
              </a:rPr>
              <a:t>条件概率</a:t>
            </a:r>
            <a:endParaRPr kumimoji="1" lang="en-US" altLang="zh-CN" sz="3200" dirty="0">
              <a:latin typeface="黑体"/>
              <a:ea typeface="黑体"/>
              <a:cs typeface="黑体"/>
            </a:endParaRPr>
          </a:p>
          <a:p>
            <a:pPr algn="ctr"/>
            <a:r>
              <a:rPr kumimoji="1" lang="zh-CN" altLang="en-US" sz="3200" dirty="0">
                <a:latin typeface="黑体"/>
                <a:ea typeface="黑体"/>
                <a:cs typeface="黑体"/>
              </a:rPr>
              <a:t>贝叶斯规则（公式）</a:t>
            </a:r>
          </a:p>
        </p:txBody>
      </p:sp>
      <p:sp>
        <p:nvSpPr>
          <p:cNvPr id="5" name="文本框 4"/>
          <p:cNvSpPr txBox="1"/>
          <p:nvPr/>
        </p:nvSpPr>
        <p:spPr>
          <a:xfrm>
            <a:off x="647700" y="3208198"/>
            <a:ext cx="7821929" cy="3342454"/>
          </a:xfrm>
          <a:prstGeom prst="rect">
            <a:avLst/>
          </a:prstGeom>
          <a:noFill/>
        </p:spPr>
        <p:txBody>
          <a:bodyPr wrap="square" rtlCol="0">
            <a:spAutoFit/>
          </a:bodyPr>
          <a:lstStyle/>
          <a:p>
            <a:pPr algn="ctr">
              <a:lnSpc>
                <a:spcPct val="120000"/>
              </a:lnSpc>
            </a:pPr>
            <a:r>
              <a:rPr kumimoji="1" lang="zh-CN" altLang="en-US" sz="3200" dirty="0">
                <a:solidFill>
                  <a:srgbClr val="FFFF00"/>
                </a:solidFill>
                <a:latin typeface="黑体"/>
                <a:ea typeface="黑体"/>
                <a:cs typeface="黑体"/>
              </a:rPr>
              <a:t>本课程工具：</a:t>
            </a:r>
            <a:endParaRPr kumimoji="1" lang="en-US" altLang="zh-CN" sz="3200" dirty="0">
              <a:solidFill>
                <a:srgbClr val="FFFF00"/>
              </a:solidFill>
              <a:latin typeface="黑体"/>
              <a:ea typeface="黑体"/>
              <a:cs typeface="黑体"/>
            </a:endParaRPr>
          </a:p>
          <a:p>
            <a:pPr algn="ctr">
              <a:lnSpc>
                <a:spcPct val="120000"/>
              </a:lnSpc>
            </a:pPr>
            <a:r>
              <a:rPr kumimoji="1" lang="zh-CN" altLang="en-US" sz="3200" dirty="0">
                <a:solidFill>
                  <a:srgbClr val="FFFF00"/>
                </a:solidFill>
                <a:latin typeface="黑体"/>
                <a:ea typeface="黑体"/>
                <a:cs typeface="黑体"/>
              </a:rPr>
              <a:t>除了图论和博弈论，还需要一点条件概率（贝叶斯公式）</a:t>
            </a:r>
            <a:endParaRPr kumimoji="1" lang="en-US" altLang="zh-CN" sz="3200" dirty="0">
              <a:solidFill>
                <a:srgbClr val="FFFF00"/>
              </a:solidFill>
              <a:latin typeface="黑体"/>
              <a:ea typeface="黑体"/>
              <a:cs typeface="黑体"/>
            </a:endParaRPr>
          </a:p>
          <a:p>
            <a:pPr algn="ctr"/>
            <a:endParaRPr kumimoji="1" lang="en-US" altLang="zh-CN" sz="2400" dirty="0">
              <a:solidFill>
                <a:srgbClr val="FFFF00"/>
              </a:solidFill>
              <a:latin typeface="黑体"/>
              <a:ea typeface="黑体"/>
              <a:cs typeface="黑体"/>
            </a:endParaRPr>
          </a:p>
          <a:p>
            <a:pPr algn="ctr"/>
            <a:endParaRPr kumimoji="1" lang="en-US" altLang="zh-CN" sz="2400" dirty="0">
              <a:solidFill>
                <a:srgbClr val="FFFF00"/>
              </a:solidFill>
              <a:latin typeface="黑体"/>
              <a:ea typeface="黑体"/>
              <a:cs typeface="黑体"/>
            </a:endParaRPr>
          </a:p>
          <a:p>
            <a:r>
              <a:rPr kumimoji="1" lang="zh-CN" altLang="en-US" sz="2400" dirty="0">
                <a:solidFill>
                  <a:schemeClr val="bg1"/>
                </a:solidFill>
                <a:latin typeface="黑体"/>
                <a:ea typeface="黑体"/>
                <a:cs typeface="黑体"/>
              </a:rPr>
              <a:t>虽然它们本身都是博大精深，但只要掌握一些基本概念也就能很好地讨论分析许多社会科学问题。</a:t>
            </a:r>
          </a:p>
        </p:txBody>
      </p:sp>
    </p:spTree>
    <p:extLst>
      <p:ext uri="{BB962C8B-B14F-4D97-AF65-F5344CB8AC3E}">
        <p14:creationId xmlns:p14="http://schemas.microsoft.com/office/powerpoint/2010/main" val="263196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7294B-4D50-44DD-9968-C96BB4165B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740C80-35CE-4A53-9C38-D9BD2C524EE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5297A6E-87C8-4384-8DE2-3A73ABF59A4F}"/>
              </a:ext>
            </a:extLst>
          </p:cNvPr>
          <p:cNvPicPr>
            <a:picLocks noChangeAspect="1"/>
          </p:cNvPicPr>
          <p:nvPr/>
        </p:nvPicPr>
        <p:blipFill>
          <a:blip r:embed="rId3"/>
          <a:stretch>
            <a:fillRect/>
          </a:stretch>
        </p:blipFill>
        <p:spPr>
          <a:xfrm>
            <a:off x="0" y="275082"/>
            <a:ext cx="9144000" cy="6108785"/>
          </a:xfrm>
          <a:prstGeom prst="rect">
            <a:avLst/>
          </a:prstGeom>
        </p:spPr>
      </p:pic>
    </p:spTree>
    <p:extLst>
      <p:ext uri="{BB962C8B-B14F-4D97-AF65-F5344CB8AC3E}">
        <p14:creationId xmlns:p14="http://schemas.microsoft.com/office/powerpoint/2010/main" val="42829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707" y="885763"/>
            <a:ext cx="6172200" cy="856985"/>
          </a:xfrm>
        </p:spPr>
        <p:txBody>
          <a:bodyPr/>
          <a:lstStyle/>
          <a:p>
            <a:r>
              <a:rPr lang="zh-CN" altLang="en-US" sz="3000" dirty="0"/>
              <a:t>运用贝叶斯公式</a:t>
            </a:r>
            <a:r>
              <a:rPr lang="en-US" sz="3000" dirty="0" err="1"/>
              <a:t>的</a:t>
            </a:r>
            <a:r>
              <a:rPr lang="zh-CN" altLang="en-US" sz="3000" dirty="0"/>
              <a:t>一个</a:t>
            </a:r>
            <a:r>
              <a:rPr lang="en-US" sz="3000" dirty="0" err="1"/>
              <a:t>例子</a:t>
            </a:r>
            <a:endParaRPr lang="en-US" sz="3000" dirty="0"/>
          </a:p>
        </p:txBody>
      </p:sp>
      <p:sp>
        <p:nvSpPr>
          <p:cNvPr id="3" name="Content Placeholder 2"/>
          <p:cNvSpPr>
            <a:spLocks noGrp="1"/>
          </p:cNvSpPr>
          <p:nvPr>
            <p:ph idx="1"/>
          </p:nvPr>
        </p:nvSpPr>
        <p:spPr>
          <a:xfrm>
            <a:off x="396239" y="1684363"/>
            <a:ext cx="4342937" cy="2748866"/>
          </a:xfrm>
        </p:spPr>
        <p:txBody>
          <a:bodyPr/>
          <a:lstStyle/>
          <a:p>
            <a:pPr marL="0" indent="0">
              <a:buNone/>
            </a:pPr>
            <a:r>
              <a:rPr lang="zh-CN" altLang="en-US" sz="2100" dirty="0"/>
              <a:t>一袋种子，其中</a:t>
            </a:r>
            <a:r>
              <a:rPr lang="en-US" altLang="zh-CN" sz="2100" dirty="0"/>
              <a:t>40%</a:t>
            </a:r>
            <a:r>
              <a:rPr lang="zh-CN" altLang="en-US" sz="2100" dirty="0"/>
              <a:t>是红色，</a:t>
            </a:r>
            <a:r>
              <a:rPr lang="en-US" altLang="zh-CN" sz="2100" dirty="0"/>
              <a:t>60%</a:t>
            </a:r>
            <a:r>
              <a:rPr lang="zh-CN" altLang="en-US" sz="2100" dirty="0"/>
              <a:t>是黄色种子。红色种子</a:t>
            </a:r>
            <a:r>
              <a:rPr lang="en-US" altLang="zh-CN" sz="2100" dirty="0"/>
              <a:t>90%</a:t>
            </a:r>
            <a:r>
              <a:rPr lang="zh-CN" altLang="en-US" sz="2100" dirty="0"/>
              <a:t>可以生长，黄色种子</a:t>
            </a:r>
            <a:r>
              <a:rPr lang="en-US" altLang="zh-CN" sz="2100" dirty="0"/>
              <a:t>80%</a:t>
            </a:r>
            <a:r>
              <a:rPr lang="zh-CN" altLang="en-US" sz="2100" dirty="0"/>
              <a:t>能够生长。随机从袋子里拿出一个种子，问：</a:t>
            </a:r>
            <a:endParaRPr lang="en-US" altLang="zh-CN" sz="2100" dirty="0"/>
          </a:p>
          <a:p>
            <a:pPr marL="407194" lvl="1" indent="-392906">
              <a:buFont typeface="+mj-lt"/>
              <a:buAutoNum type="arabicPeriod"/>
            </a:pPr>
            <a:r>
              <a:rPr lang="zh-CN" altLang="en-US" sz="1800" dirty="0"/>
              <a:t>是红色并且能够生长的概率？</a:t>
            </a:r>
            <a:endParaRPr lang="en-US" altLang="zh-CN" sz="1800" dirty="0"/>
          </a:p>
          <a:p>
            <a:pPr marL="407194" lvl="1" indent="-392906">
              <a:buFont typeface="+mj-lt"/>
              <a:buAutoNum type="arabicPeriod"/>
            </a:pPr>
            <a:r>
              <a:rPr lang="zh-CN" altLang="en-US" sz="1800" dirty="0"/>
              <a:t>能够生长的概率？</a:t>
            </a:r>
            <a:endParaRPr lang="en-US" altLang="zh-CN" sz="1800" dirty="0"/>
          </a:p>
          <a:p>
            <a:pPr marL="407194" lvl="1" indent="-392906">
              <a:buFont typeface="+mj-lt"/>
              <a:buAutoNum type="arabicPeriod"/>
            </a:pPr>
            <a:r>
              <a:rPr lang="zh-CN" altLang="en-US" sz="1800" dirty="0"/>
              <a:t>给定这粒种子能够生长，它是红色的概率？</a:t>
            </a:r>
            <a:endParaRPr lang="en-US" altLang="zh-CN" sz="1800" dirty="0"/>
          </a:p>
          <a:p>
            <a:endParaRPr lang="en-US" dirty="0"/>
          </a:p>
        </p:txBody>
      </p:sp>
      <p:sp>
        <p:nvSpPr>
          <p:cNvPr id="4" name="Line 58">
            <a:extLst>
              <a:ext uri="{FF2B5EF4-FFF2-40B4-BE49-F238E27FC236}">
                <a16:creationId xmlns:a16="http://schemas.microsoft.com/office/drawing/2014/main" id="{D1B13E5C-D8FD-B34A-B1A9-2CC610FC683D}"/>
              </a:ext>
            </a:extLst>
          </p:cNvPr>
          <p:cNvSpPr>
            <a:spLocks noChangeShapeType="1"/>
          </p:cNvSpPr>
          <p:nvPr/>
        </p:nvSpPr>
        <p:spPr bwMode="auto">
          <a:xfrm flipV="1">
            <a:off x="5164859" y="2247455"/>
            <a:ext cx="1171560" cy="636820"/>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5" name="Line 59">
            <a:extLst>
              <a:ext uri="{FF2B5EF4-FFF2-40B4-BE49-F238E27FC236}">
                <a16:creationId xmlns:a16="http://schemas.microsoft.com/office/drawing/2014/main" id="{9835864C-9B44-0044-BEC5-89EEA5B36C26}"/>
              </a:ext>
            </a:extLst>
          </p:cNvPr>
          <p:cNvSpPr>
            <a:spLocks noChangeShapeType="1"/>
          </p:cNvSpPr>
          <p:nvPr/>
        </p:nvSpPr>
        <p:spPr bwMode="auto">
          <a:xfrm>
            <a:off x="5164859" y="2931442"/>
            <a:ext cx="1228710" cy="739378"/>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6" name="Line 60">
            <a:extLst>
              <a:ext uri="{FF2B5EF4-FFF2-40B4-BE49-F238E27FC236}">
                <a16:creationId xmlns:a16="http://schemas.microsoft.com/office/drawing/2014/main" id="{ADA70331-7160-7040-8BBF-50D1F1BF9337}"/>
              </a:ext>
            </a:extLst>
          </p:cNvPr>
          <p:cNvSpPr>
            <a:spLocks noChangeShapeType="1"/>
          </p:cNvSpPr>
          <p:nvPr/>
        </p:nvSpPr>
        <p:spPr bwMode="auto">
          <a:xfrm flipV="1">
            <a:off x="6393571" y="1684363"/>
            <a:ext cx="1584899" cy="614856"/>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7" name="Line 61">
            <a:extLst>
              <a:ext uri="{FF2B5EF4-FFF2-40B4-BE49-F238E27FC236}">
                <a16:creationId xmlns:a16="http://schemas.microsoft.com/office/drawing/2014/main" id="{228FF90E-6867-5C45-8381-189056B3FD1E}"/>
              </a:ext>
            </a:extLst>
          </p:cNvPr>
          <p:cNvSpPr>
            <a:spLocks noChangeShapeType="1"/>
          </p:cNvSpPr>
          <p:nvPr/>
        </p:nvSpPr>
        <p:spPr bwMode="auto">
          <a:xfrm>
            <a:off x="6476914" y="2299219"/>
            <a:ext cx="1501556" cy="309315"/>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8" name="Line 62">
            <a:extLst>
              <a:ext uri="{FF2B5EF4-FFF2-40B4-BE49-F238E27FC236}">
                <a16:creationId xmlns:a16="http://schemas.microsoft.com/office/drawing/2014/main" id="{858AC2E8-5F59-BB45-9F31-B908BB18AFB1}"/>
              </a:ext>
            </a:extLst>
          </p:cNvPr>
          <p:cNvSpPr>
            <a:spLocks noChangeShapeType="1"/>
          </p:cNvSpPr>
          <p:nvPr/>
        </p:nvSpPr>
        <p:spPr bwMode="auto">
          <a:xfrm flipV="1">
            <a:off x="6587984" y="3270769"/>
            <a:ext cx="1390485" cy="228600"/>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9" name="Line 63">
            <a:extLst>
              <a:ext uri="{FF2B5EF4-FFF2-40B4-BE49-F238E27FC236}">
                <a16:creationId xmlns:a16="http://schemas.microsoft.com/office/drawing/2014/main" id="{58418C52-4E16-1C4B-B71D-66046356589B}"/>
              </a:ext>
            </a:extLst>
          </p:cNvPr>
          <p:cNvSpPr>
            <a:spLocks noChangeShapeType="1"/>
          </p:cNvSpPr>
          <p:nvPr/>
        </p:nvSpPr>
        <p:spPr bwMode="auto">
          <a:xfrm>
            <a:off x="6641471" y="3674938"/>
            <a:ext cx="1336999" cy="481478"/>
          </a:xfrm>
          <a:prstGeom prst="line">
            <a:avLst/>
          </a:prstGeom>
          <a:noFill/>
          <a:ln w="28575">
            <a:solidFill>
              <a:srgbClr val="FFFF00"/>
            </a:solidFill>
            <a:round/>
            <a:headEnd/>
            <a:tailEnd/>
          </a:ln>
          <a:effectLst/>
        </p:spPr>
        <p:txBody>
          <a:bodyPr>
            <a:prstTxWarp prst="textNoShape">
              <a:avLst/>
            </a:prstTxWarp>
          </a:bodyPr>
          <a:lstStyle/>
          <a:p>
            <a:endParaRPr lang="en-US" sz="1350"/>
          </a:p>
        </p:txBody>
      </p:sp>
      <p:sp>
        <p:nvSpPr>
          <p:cNvPr id="10" name="Text Box 64">
            <a:extLst>
              <a:ext uri="{FF2B5EF4-FFF2-40B4-BE49-F238E27FC236}">
                <a16:creationId xmlns:a16="http://schemas.microsoft.com/office/drawing/2014/main" id="{BAAB0C9C-134E-2141-9DF8-64E33CB256ED}"/>
              </a:ext>
            </a:extLst>
          </p:cNvPr>
          <p:cNvSpPr txBox="1">
            <a:spLocks noChangeArrowheads="1"/>
          </p:cNvSpPr>
          <p:nvPr/>
        </p:nvSpPr>
        <p:spPr bwMode="auto">
          <a:xfrm rot="20104734">
            <a:off x="5206876" y="2336837"/>
            <a:ext cx="664475" cy="300082"/>
          </a:xfrm>
          <a:prstGeom prst="rect">
            <a:avLst/>
          </a:prstGeom>
          <a:noFill/>
          <a:ln w="9525">
            <a:noFill/>
            <a:miter lim="800000"/>
            <a:headEnd/>
            <a:tailEnd/>
          </a:ln>
          <a:effectLst/>
        </p:spPr>
        <p:txBody>
          <a:bodyPr wrap="square">
            <a:prstTxWarp prst="textNoShape">
              <a:avLst/>
            </a:prstTxWarp>
            <a:spAutoFit/>
          </a:bodyPr>
          <a:lstStyle/>
          <a:p>
            <a:r>
              <a:rPr lang="en-US" altLang="zh-CN" sz="1350" b="1" dirty="0">
                <a:solidFill>
                  <a:srgbClr val="CC6600"/>
                </a:solidFill>
                <a:ea typeface="黑体" pitchFamily="2" charset="-122"/>
                <a:cs typeface="黑体" pitchFamily="2" charset="-122"/>
              </a:rPr>
              <a:t>0.4</a:t>
            </a:r>
          </a:p>
        </p:txBody>
      </p:sp>
      <p:sp>
        <p:nvSpPr>
          <p:cNvPr id="11" name="Text Box 65">
            <a:extLst>
              <a:ext uri="{FF2B5EF4-FFF2-40B4-BE49-F238E27FC236}">
                <a16:creationId xmlns:a16="http://schemas.microsoft.com/office/drawing/2014/main" id="{C43ADB86-03C4-D846-82E3-5982B65B8E76}"/>
              </a:ext>
            </a:extLst>
          </p:cNvPr>
          <p:cNvSpPr txBox="1">
            <a:spLocks noChangeArrowheads="1"/>
          </p:cNvSpPr>
          <p:nvPr/>
        </p:nvSpPr>
        <p:spPr bwMode="auto">
          <a:xfrm rot="1649752">
            <a:off x="5233599" y="3161363"/>
            <a:ext cx="407484" cy="300082"/>
          </a:xfrm>
          <a:prstGeom prst="rect">
            <a:avLst/>
          </a:prstGeom>
          <a:noFill/>
          <a:ln w="9525">
            <a:noFill/>
            <a:miter lim="800000"/>
            <a:headEnd/>
            <a:tailEnd/>
          </a:ln>
          <a:effectLst/>
        </p:spPr>
        <p:txBody>
          <a:bodyPr wrap="none">
            <a:prstTxWarp prst="textNoShape">
              <a:avLst/>
            </a:prstTxWarp>
            <a:spAutoFit/>
          </a:bodyPr>
          <a:lstStyle/>
          <a:p>
            <a:r>
              <a:rPr lang="en-US" altLang="zh-CN" sz="1350" b="1" dirty="0">
                <a:solidFill>
                  <a:srgbClr val="CC6600"/>
                </a:solidFill>
                <a:ea typeface="黑体" pitchFamily="2" charset="-122"/>
                <a:cs typeface="黑体" pitchFamily="2" charset="-122"/>
              </a:rPr>
              <a:t>0.6</a:t>
            </a:r>
          </a:p>
        </p:txBody>
      </p:sp>
      <p:sp>
        <p:nvSpPr>
          <p:cNvPr id="12" name="Text Box 66">
            <a:extLst>
              <a:ext uri="{FF2B5EF4-FFF2-40B4-BE49-F238E27FC236}">
                <a16:creationId xmlns:a16="http://schemas.microsoft.com/office/drawing/2014/main" id="{FEDAE7E2-D1AC-324D-8DF4-5468594A5291}"/>
              </a:ext>
            </a:extLst>
          </p:cNvPr>
          <p:cNvSpPr txBox="1">
            <a:spLocks noChangeArrowheads="1"/>
          </p:cNvSpPr>
          <p:nvPr/>
        </p:nvSpPr>
        <p:spPr bwMode="auto">
          <a:xfrm rot="919938">
            <a:off x="7160662" y="3961831"/>
            <a:ext cx="431528" cy="323165"/>
          </a:xfrm>
          <a:prstGeom prst="rect">
            <a:avLst/>
          </a:prstGeom>
          <a:noFill/>
          <a:ln w="9525">
            <a:noFill/>
            <a:miter lim="800000"/>
            <a:headEnd/>
            <a:tailEnd/>
          </a:ln>
          <a:effectLst/>
        </p:spPr>
        <p:txBody>
          <a:bodyPr wrap="none">
            <a:prstTxWarp prst="textNoShape">
              <a:avLst/>
            </a:prstTxWarp>
            <a:spAutoFit/>
          </a:bodyPr>
          <a:lstStyle/>
          <a:p>
            <a:r>
              <a:rPr lang="en-US" altLang="zh-CN" sz="1500" b="1" dirty="0">
                <a:solidFill>
                  <a:srgbClr val="CC6600"/>
                </a:solidFill>
                <a:ea typeface="黑体" pitchFamily="2" charset="-122"/>
                <a:cs typeface="黑体" pitchFamily="2" charset="-122"/>
              </a:rPr>
              <a:t>0.2</a:t>
            </a:r>
          </a:p>
        </p:txBody>
      </p:sp>
      <p:sp>
        <p:nvSpPr>
          <p:cNvPr id="13" name="Text Box 67">
            <a:extLst>
              <a:ext uri="{FF2B5EF4-FFF2-40B4-BE49-F238E27FC236}">
                <a16:creationId xmlns:a16="http://schemas.microsoft.com/office/drawing/2014/main" id="{B9304708-1B93-C640-9126-6AAE8AD2373A}"/>
              </a:ext>
            </a:extLst>
          </p:cNvPr>
          <p:cNvSpPr txBox="1">
            <a:spLocks noChangeArrowheads="1"/>
          </p:cNvSpPr>
          <p:nvPr/>
        </p:nvSpPr>
        <p:spPr bwMode="auto">
          <a:xfrm rot="210905">
            <a:off x="7093395" y="2548405"/>
            <a:ext cx="431528" cy="323165"/>
          </a:xfrm>
          <a:prstGeom prst="rect">
            <a:avLst/>
          </a:prstGeom>
          <a:noFill/>
          <a:ln w="9525">
            <a:noFill/>
            <a:miter lim="800000"/>
            <a:headEnd/>
            <a:tailEnd/>
          </a:ln>
          <a:effectLst/>
        </p:spPr>
        <p:txBody>
          <a:bodyPr wrap="none">
            <a:prstTxWarp prst="textNoShape">
              <a:avLst/>
            </a:prstTxWarp>
            <a:spAutoFit/>
          </a:bodyPr>
          <a:lstStyle/>
          <a:p>
            <a:r>
              <a:rPr lang="en-US" altLang="zh-CN" sz="1500" b="1" dirty="0">
                <a:solidFill>
                  <a:srgbClr val="CC6600"/>
                </a:solidFill>
                <a:ea typeface="黑体" pitchFamily="2" charset="-122"/>
                <a:cs typeface="黑体" pitchFamily="2" charset="-122"/>
              </a:rPr>
              <a:t>0.1</a:t>
            </a:r>
          </a:p>
        </p:txBody>
      </p:sp>
      <p:sp>
        <p:nvSpPr>
          <p:cNvPr id="14" name="Text Box 68">
            <a:extLst>
              <a:ext uri="{FF2B5EF4-FFF2-40B4-BE49-F238E27FC236}">
                <a16:creationId xmlns:a16="http://schemas.microsoft.com/office/drawing/2014/main" id="{18CE9D98-9999-B749-BC99-0D33CF9FE6EA}"/>
              </a:ext>
            </a:extLst>
          </p:cNvPr>
          <p:cNvSpPr txBox="1">
            <a:spLocks noChangeArrowheads="1"/>
          </p:cNvSpPr>
          <p:nvPr/>
        </p:nvSpPr>
        <p:spPr bwMode="auto">
          <a:xfrm rot="20769133">
            <a:off x="7211480" y="3045989"/>
            <a:ext cx="431528" cy="323165"/>
          </a:xfrm>
          <a:prstGeom prst="rect">
            <a:avLst/>
          </a:prstGeom>
          <a:noFill/>
          <a:ln w="9525">
            <a:noFill/>
            <a:miter lim="800000"/>
            <a:headEnd/>
            <a:tailEnd/>
          </a:ln>
          <a:effectLst/>
        </p:spPr>
        <p:txBody>
          <a:bodyPr wrap="none">
            <a:prstTxWarp prst="textNoShape">
              <a:avLst/>
            </a:prstTxWarp>
            <a:spAutoFit/>
          </a:bodyPr>
          <a:lstStyle/>
          <a:p>
            <a:r>
              <a:rPr lang="en-US" altLang="zh-CN" sz="1500" b="1" dirty="0">
                <a:solidFill>
                  <a:srgbClr val="CC6600"/>
                </a:solidFill>
                <a:ea typeface="黑体" pitchFamily="2" charset="-122"/>
                <a:cs typeface="黑体" pitchFamily="2" charset="-122"/>
              </a:rPr>
              <a:t>0.8</a:t>
            </a:r>
          </a:p>
        </p:txBody>
      </p:sp>
      <p:sp>
        <p:nvSpPr>
          <p:cNvPr id="15" name="Text Box 69">
            <a:extLst>
              <a:ext uri="{FF2B5EF4-FFF2-40B4-BE49-F238E27FC236}">
                <a16:creationId xmlns:a16="http://schemas.microsoft.com/office/drawing/2014/main" id="{519AB7D8-49A4-B945-A9E8-A09EAF3AC4E1}"/>
              </a:ext>
            </a:extLst>
          </p:cNvPr>
          <p:cNvSpPr txBox="1">
            <a:spLocks noChangeArrowheads="1"/>
          </p:cNvSpPr>
          <p:nvPr/>
        </p:nvSpPr>
        <p:spPr bwMode="auto">
          <a:xfrm rot="20177184">
            <a:off x="7089474" y="1613558"/>
            <a:ext cx="431528" cy="323165"/>
          </a:xfrm>
          <a:prstGeom prst="rect">
            <a:avLst/>
          </a:prstGeom>
          <a:noFill/>
          <a:ln w="9525">
            <a:noFill/>
            <a:miter lim="800000"/>
            <a:headEnd/>
            <a:tailEnd/>
          </a:ln>
          <a:effectLst/>
        </p:spPr>
        <p:txBody>
          <a:bodyPr wrap="none">
            <a:prstTxWarp prst="textNoShape">
              <a:avLst/>
            </a:prstTxWarp>
            <a:spAutoFit/>
          </a:bodyPr>
          <a:lstStyle/>
          <a:p>
            <a:r>
              <a:rPr lang="en-US" altLang="zh-CN" sz="1500" b="1" dirty="0">
                <a:solidFill>
                  <a:srgbClr val="CC6600"/>
                </a:solidFill>
                <a:ea typeface="黑体" pitchFamily="2" charset="-122"/>
                <a:cs typeface="黑体" pitchFamily="2" charset="-122"/>
              </a:rPr>
              <a:t>0.9</a:t>
            </a:r>
          </a:p>
        </p:txBody>
      </p:sp>
      <p:pic>
        <p:nvPicPr>
          <p:cNvPr id="16" name="Picture 32">
            <a:extLst>
              <a:ext uri="{FF2B5EF4-FFF2-40B4-BE49-F238E27FC236}">
                <a16:creationId xmlns:a16="http://schemas.microsoft.com/office/drawing/2014/main" id="{D522873C-CA3E-2C47-A879-61B9E2FC92C1}"/>
              </a:ext>
            </a:extLst>
          </p:cNvPr>
          <p:cNvPicPr>
            <a:picLocks noChangeAspect="1"/>
          </p:cNvPicPr>
          <p:nvPr/>
        </p:nvPicPr>
        <p:blipFill>
          <a:blip r:embed="rId2"/>
          <a:stretch>
            <a:fillRect/>
          </a:stretch>
        </p:blipFill>
        <p:spPr>
          <a:xfrm>
            <a:off x="7976849" y="1413229"/>
            <a:ext cx="558801" cy="542269"/>
          </a:xfrm>
          <a:prstGeom prst="rect">
            <a:avLst/>
          </a:prstGeom>
        </p:spPr>
      </p:pic>
      <p:pic>
        <p:nvPicPr>
          <p:cNvPr id="17" name="Picture 35">
            <a:extLst>
              <a:ext uri="{FF2B5EF4-FFF2-40B4-BE49-F238E27FC236}">
                <a16:creationId xmlns:a16="http://schemas.microsoft.com/office/drawing/2014/main" id="{8EC96BC6-D8E3-A047-98EE-1CA2574BAE74}"/>
              </a:ext>
            </a:extLst>
          </p:cNvPr>
          <p:cNvPicPr>
            <a:picLocks noChangeAspect="1"/>
          </p:cNvPicPr>
          <p:nvPr/>
        </p:nvPicPr>
        <p:blipFill>
          <a:blip r:embed="rId3"/>
          <a:stretch>
            <a:fillRect/>
          </a:stretch>
        </p:blipFill>
        <p:spPr>
          <a:xfrm>
            <a:off x="7976851" y="2354602"/>
            <a:ext cx="558800" cy="505399"/>
          </a:xfrm>
          <a:prstGeom prst="rect">
            <a:avLst/>
          </a:prstGeom>
        </p:spPr>
      </p:pic>
      <p:pic>
        <p:nvPicPr>
          <p:cNvPr id="18" name="Picture 39">
            <a:extLst>
              <a:ext uri="{FF2B5EF4-FFF2-40B4-BE49-F238E27FC236}">
                <a16:creationId xmlns:a16="http://schemas.microsoft.com/office/drawing/2014/main" id="{FE623D74-90A5-2F4A-8F63-4AF5EF750CA4}"/>
              </a:ext>
            </a:extLst>
          </p:cNvPr>
          <p:cNvPicPr>
            <a:picLocks noChangeAspect="1"/>
          </p:cNvPicPr>
          <p:nvPr/>
        </p:nvPicPr>
        <p:blipFill>
          <a:blip r:embed="rId4"/>
          <a:stretch>
            <a:fillRect/>
          </a:stretch>
        </p:blipFill>
        <p:spPr>
          <a:xfrm>
            <a:off x="6031372" y="3359999"/>
            <a:ext cx="662045" cy="567831"/>
          </a:xfrm>
          <a:prstGeom prst="rect">
            <a:avLst/>
          </a:prstGeom>
        </p:spPr>
      </p:pic>
      <p:pic>
        <p:nvPicPr>
          <p:cNvPr id="19" name="Picture 40">
            <a:extLst>
              <a:ext uri="{FF2B5EF4-FFF2-40B4-BE49-F238E27FC236}">
                <a16:creationId xmlns:a16="http://schemas.microsoft.com/office/drawing/2014/main" id="{3D043C86-B340-8D4A-AE65-07251040BDAC}"/>
              </a:ext>
            </a:extLst>
          </p:cNvPr>
          <p:cNvPicPr>
            <a:picLocks noChangeAspect="1"/>
          </p:cNvPicPr>
          <p:nvPr/>
        </p:nvPicPr>
        <p:blipFill>
          <a:blip r:embed="rId5"/>
          <a:stretch>
            <a:fillRect/>
          </a:stretch>
        </p:blipFill>
        <p:spPr>
          <a:xfrm>
            <a:off x="6031370" y="1989904"/>
            <a:ext cx="610098" cy="618631"/>
          </a:xfrm>
          <a:prstGeom prst="rect">
            <a:avLst/>
          </a:prstGeom>
        </p:spPr>
      </p:pic>
      <p:pic>
        <p:nvPicPr>
          <p:cNvPr id="20" name="Picture 41">
            <a:extLst>
              <a:ext uri="{FF2B5EF4-FFF2-40B4-BE49-F238E27FC236}">
                <a16:creationId xmlns:a16="http://schemas.microsoft.com/office/drawing/2014/main" id="{3336FB53-D694-1444-9109-D3575B4F4409}"/>
              </a:ext>
            </a:extLst>
          </p:cNvPr>
          <p:cNvPicPr>
            <a:picLocks noChangeAspect="1"/>
          </p:cNvPicPr>
          <p:nvPr/>
        </p:nvPicPr>
        <p:blipFill>
          <a:blip r:embed="rId2"/>
          <a:stretch>
            <a:fillRect/>
          </a:stretch>
        </p:blipFill>
        <p:spPr>
          <a:xfrm>
            <a:off x="7976849" y="3057618"/>
            <a:ext cx="558801" cy="542269"/>
          </a:xfrm>
          <a:prstGeom prst="rect">
            <a:avLst/>
          </a:prstGeom>
        </p:spPr>
      </p:pic>
      <p:pic>
        <p:nvPicPr>
          <p:cNvPr id="21" name="Picture 42">
            <a:extLst>
              <a:ext uri="{FF2B5EF4-FFF2-40B4-BE49-F238E27FC236}">
                <a16:creationId xmlns:a16="http://schemas.microsoft.com/office/drawing/2014/main" id="{C3CD098C-0451-9640-BE9A-C38BF56A2389}"/>
              </a:ext>
            </a:extLst>
          </p:cNvPr>
          <p:cNvPicPr>
            <a:picLocks noChangeAspect="1"/>
          </p:cNvPicPr>
          <p:nvPr/>
        </p:nvPicPr>
        <p:blipFill>
          <a:blip r:embed="rId3"/>
          <a:stretch>
            <a:fillRect/>
          </a:stretch>
        </p:blipFill>
        <p:spPr>
          <a:xfrm>
            <a:off x="7976850" y="3927830"/>
            <a:ext cx="558800" cy="505399"/>
          </a:xfrm>
          <a:prstGeom prst="rect">
            <a:avLst/>
          </a:prstGeom>
        </p:spPr>
      </p:pic>
      <p:sp>
        <p:nvSpPr>
          <p:cNvPr id="22" name="Oval 1">
            <a:extLst>
              <a:ext uri="{FF2B5EF4-FFF2-40B4-BE49-F238E27FC236}">
                <a16:creationId xmlns:a16="http://schemas.microsoft.com/office/drawing/2014/main" id="{2121C7AA-51FC-9448-A266-E86649FB908D}"/>
              </a:ext>
            </a:extLst>
          </p:cNvPr>
          <p:cNvSpPr/>
          <p:nvPr/>
        </p:nvSpPr>
        <p:spPr>
          <a:xfrm>
            <a:off x="4874261" y="2733078"/>
            <a:ext cx="315999" cy="374613"/>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44">
            <a:extLst>
              <a:ext uri="{FF2B5EF4-FFF2-40B4-BE49-F238E27FC236}">
                <a16:creationId xmlns:a16="http://schemas.microsoft.com/office/drawing/2014/main" id="{5631F5FF-6290-D244-B237-34EE1215E0E5}"/>
              </a:ext>
            </a:extLst>
          </p:cNvPr>
          <p:cNvSpPr/>
          <p:nvPr/>
        </p:nvSpPr>
        <p:spPr>
          <a:xfrm>
            <a:off x="1790433" y="4822476"/>
            <a:ext cx="6361438" cy="1754326"/>
          </a:xfrm>
          <a:prstGeom prst="rect">
            <a:avLst/>
          </a:prstGeom>
        </p:spPr>
        <p:txBody>
          <a:bodyPr wrap="square">
            <a:spAutoFit/>
          </a:bodyPr>
          <a:lstStyle/>
          <a:p>
            <a:pPr marL="728663" lvl="1" indent="-385763">
              <a:buFont typeface="+mj-lt"/>
              <a:buAutoNum type="arabicPeriod"/>
            </a:pPr>
            <a:r>
              <a:rPr lang="en-US" altLang="zh-CN" dirty="0">
                <a:solidFill>
                  <a:schemeClr val="bg1"/>
                </a:solidFill>
                <a:ea typeface="黑体" pitchFamily="2" charset="-122"/>
                <a:cs typeface="黑体" pitchFamily="2" charset="-122"/>
              </a:rPr>
              <a:t>P[</a:t>
            </a:r>
            <a:r>
              <a:rPr lang="zh-CN" altLang="en-US" dirty="0">
                <a:solidFill>
                  <a:schemeClr val="bg1"/>
                </a:solidFill>
                <a:ea typeface="黑体" pitchFamily="2" charset="-122"/>
                <a:cs typeface="黑体" pitchFamily="2" charset="-122"/>
              </a:rPr>
              <a:t>红色且生长</a:t>
            </a:r>
            <a:r>
              <a:rPr lang="en-US" altLang="zh-CN" dirty="0">
                <a:solidFill>
                  <a:schemeClr val="bg1"/>
                </a:solidFill>
                <a:ea typeface="黑体" pitchFamily="2" charset="-122"/>
                <a:cs typeface="黑体" pitchFamily="2" charset="-122"/>
              </a:rPr>
              <a:t>]</a:t>
            </a:r>
          </a:p>
          <a:p>
            <a:pPr lvl="1"/>
            <a:r>
              <a:rPr lang="en-US" altLang="zh-CN" dirty="0">
                <a:solidFill>
                  <a:schemeClr val="bg1"/>
                </a:solidFill>
                <a:ea typeface="黑体" pitchFamily="2" charset="-122"/>
                <a:cs typeface="黑体" pitchFamily="2" charset="-122"/>
              </a:rPr>
              <a:t>	=P[</a:t>
            </a:r>
            <a:r>
              <a:rPr lang="zh-CN" altLang="en-US" dirty="0">
                <a:solidFill>
                  <a:schemeClr val="bg1"/>
                </a:solidFill>
                <a:ea typeface="黑体" pitchFamily="2" charset="-122"/>
                <a:cs typeface="黑体" pitchFamily="2" charset="-122"/>
              </a:rPr>
              <a:t>红色</a:t>
            </a:r>
            <a:r>
              <a:rPr lang="en-US" altLang="zh-CN" dirty="0">
                <a:solidFill>
                  <a:schemeClr val="bg1"/>
                </a:solidFill>
                <a:ea typeface="黑体" pitchFamily="2" charset="-122"/>
                <a:cs typeface="黑体" pitchFamily="2" charset="-122"/>
              </a:rPr>
              <a:t>]*P[</a:t>
            </a:r>
            <a:r>
              <a:rPr lang="en-US" altLang="en-US" dirty="0" err="1">
                <a:solidFill>
                  <a:schemeClr val="bg1"/>
                </a:solidFill>
                <a:ea typeface="黑体" pitchFamily="2" charset="-122"/>
                <a:cs typeface="黑体" pitchFamily="2" charset="-122"/>
              </a:rPr>
              <a:t>生长</a:t>
            </a:r>
            <a:r>
              <a:rPr lang="en-US" altLang="zh-CN" dirty="0" err="1">
                <a:solidFill>
                  <a:schemeClr val="bg1"/>
                </a:solidFill>
                <a:ea typeface="黑体" pitchFamily="2" charset="-122"/>
                <a:cs typeface="黑体" pitchFamily="2" charset="-122"/>
              </a:rPr>
              <a:t>|</a:t>
            </a:r>
            <a:r>
              <a:rPr lang="en-US" altLang="en-US" dirty="0" err="1">
                <a:solidFill>
                  <a:schemeClr val="bg1"/>
                </a:solidFill>
                <a:ea typeface="黑体" pitchFamily="2" charset="-122"/>
                <a:cs typeface="黑体" pitchFamily="2" charset="-122"/>
              </a:rPr>
              <a:t>红色</a:t>
            </a:r>
            <a:r>
              <a:rPr lang="en-US" altLang="zh-CN" dirty="0">
                <a:solidFill>
                  <a:schemeClr val="bg1"/>
                </a:solidFill>
                <a:ea typeface="黑体" pitchFamily="2" charset="-122"/>
                <a:cs typeface="黑体" pitchFamily="2" charset="-122"/>
              </a:rPr>
              <a:t>]=0.4*0.9=0.36</a:t>
            </a:r>
          </a:p>
          <a:p>
            <a:pPr marL="728663" lvl="1" indent="-385763">
              <a:buFont typeface="+mj-lt"/>
              <a:buAutoNum type="arabicPeriod" startAt="2"/>
            </a:pPr>
            <a:r>
              <a:rPr lang="en-US" altLang="zh-CN" dirty="0">
                <a:solidFill>
                  <a:schemeClr val="bg1"/>
                </a:solidFill>
                <a:ea typeface="黑体" pitchFamily="2" charset="-122"/>
                <a:cs typeface="黑体" pitchFamily="2" charset="-122"/>
              </a:rPr>
              <a:t>P[</a:t>
            </a:r>
            <a:r>
              <a:rPr lang="zh-CN" altLang="en-US" dirty="0">
                <a:solidFill>
                  <a:schemeClr val="bg1"/>
                </a:solidFill>
                <a:ea typeface="黑体" pitchFamily="2" charset="-122"/>
                <a:cs typeface="黑体" pitchFamily="2" charset="-122"/>
              </a:rPr>
              <a:t>生长</a:t>
            </a:r>
            <a:r>
              <a:rPr lang="en-US" altLang="en-US" dirty="0">
                <a:solidFill>
                  <a:schemeClr val="bg1"/>
                </a:solidFill>
                <a:ea typeface="黑体" pitchFamily="2" charset="-122"/>
                <a:cs typeface="黑体" pitchFamily="2" charset="-122"/>
              </a:rPr>
              <a:t>]</a:t>
            </a:r>
          </a:p>
          <a:p>
            <a:pPr lvl="1"/>
            <a:r>
              <a:rPr lang="en-US" altLang="zh-CN" dirty="0">
                <a:solidFill>
                  <a:schemeClr val="bg1"/>
                </a:solidFill>
                <a:ea typeface="黑体" pitchFamily="2" charset="-122"/>
                <a:cs typeface="黑体" pitchFamily="2" charset="-122"/>
              </a:rPr>
              <a:t>      =P[</a:t>
            </a:r>
            <a:r>
              <a:rPr lang="zh-CN" altLang="en-US" dirty="0">
                <a:solidFill>
                  <a:schemeClr val="bg1"/>
                </a:solidFill>
                <a:ea typeface="黑体" pitchFamily="2" charset="-122"/>
                <a:cs typeface="黑体" pitchFamily="2" charset="-122"/>
              </a:rPr>
              <a:t>红色且生长</a:t>
            </a:r>
            <a:r>
              <a:rPr lang="en-US" altLang="zh-CN" dirty="0">
                <a:solidFill>
                  <a:schemeClr val="bg1"/>
                </a:solidFill>
                <a:ea typeface="黑体" pitchFamily="2" charset="-122"/>
                <a:cs typeface="黑体" pitchFamily="2" charset="-122"/>
              </a:rPr>
              <a:t>]+P[</a:t>
            </a:r>
            <a:r>
              <a:rPr lang="zh-CN" altLang="en-US" dirty="0">
                <a:solidFill>
                  <a:schemeClr val="bg1"/>
                </a:solidFill>
                <a:ea typeface="黑体" pitchFamily="2" charset="-122"/>
                <a:cs typeface="黑体" pitchFamily="2" charset="-122"/>
              </a:rPr>
              <a:t>黄色且生长</a:t>
            </a:r>
            <a:r>
              <a:rPr lang="en-US" altLang="zh-CN" dirty="0">
                <a:solidFill>
                  <a:schemeClr val="bg1"/>
                </a:solidFill>
                <a:ea typeface="黑体" pitchFamily="2" charset="-122"/>
                <a:cs typeface="黑体" pitchFamily="2" charset="-122"/>
              </a:rPr>
              <a:t>]=0.36+0.48=0.84</a:t>
            </a:r>
          </a:p>
          <a:p>
            <a:pPr marL="728663" lvl="1" indent="-385763">
              <a:buFont typeface="+mj-lt"/>
              <a:buAutoNum type="arabicPeriod" startAt="3"/>
            </a:pPr>
            <a:r>
              <a:rPr lang="en-US" altLang="zh-CN" b="1" dirty="0">
                <a:solidFill>
                  <a:srgbClr val="FBFF14"/>
                </a:solidFill>
                <a:ea typeface="黑体" pitchFamily="2" charset="-122"/>
                <a:cs typeface="黑体" pitchFamily="2" charset="-122"/>
              </a:rPr>
              <a:t>P[</a:t>
            </a:r>
            <a:r>
              <a:rPr lang="zh-CN" altLang="en-US" b="1" dirty="0">
                <a:solidFill>
                  <a:srgbClr val="FBFF14"/>
                </a:solidFill>
                <a:ea typeface="黑体" pitchFamily="2" charset="-122"/>
                <a:cs typeface="黑体" pitchFamily="2" charset="-122"/>
              </a:rPr>
              <a:t>红色</a:t>
            </a:r>
            <a:r>
              <a:rPr lang="en-US" altLang="zh-CN" b="1" dirty="0">
                <a:solidFill>
                  <a:srgbClr val="FBFF14"/>
                </a:solidFill>
                <a:ea typeface="黑体" pitchFamily="2" charset="-122"/>
                <a:cs typeface="黑体" pitchFamily="2" charset="-122"/>
              </a:rPr>
              <a:t>|</a:t>
            </a:r>
            <a:r>
              <a:rPr lang="zh-CN" altLang="en-US" b="1" dirty="0">
                <a:solidFill>
                  <a:srgbClr val="FBFF14"/>
                </a:solidFill>
                <a:ea typeface="黑体" pitchFamily="2" charset="-122"/>
                <a:cs typeface="黑体" pitchFamily="2" charset="-122"/>
              </a:rPr>
              <a:t>生长</a:t>
            </a:r>
            <a:r>
              <a:rPr lang="en-US" altLang="zh-CN" b="1" dirty="0">
                <a:solidFill>
                  <a:srgbClr val="FBFF14"/>
                </a:solidFill>
                <a:ea typeface="黑体" pitchFamily="2" charset="-122"/>
                <a:cs typeface="黑体" pitchFamily="2" charset="-122"/>
              </a:rPr>
              <a:t>]</a:t>
            </a:r>
          </a:p>
          <a:p>
            <a:pPr lvl="1"/>
            <a:r>
              <a:rPr lang="en-US" altLang="zh-CN" b="1" dirty="0">
                <a:solidFill>
                  <a:srgbClr val="FBFF14"/>
                </a:solidFill>
                <a:ea typeface="黑体" pitchFamily="2" charset="-122"/>
                <a:cs typeface="黑体" pitchFamily="2" charset="-122"/>
              </a:rPr>
              <a:t>	=</a:t>
            </a:r>
            <a:r>
              <a:rPr lang="en-US" altLang="zh-TW" b="1" dirty="0">
                <a:solidFill>
                  <a:srgbClr val="FBFF14"/>
                </a:solidFill>
                <a:ea typeface="黑体" pitchFamily="2" charset="-122"/>
                <a:cs typeface="黑体" pitchFamily="2" charset="-122"/>
              </a:rPr>
              <a:t>P[</a:t>
            </a:r>
            <a:r>
              <a:rPr lang="zh-CN" altLang="en-US" b="1" dirty="0">
                <a:solidFill>
                  <a:srgbClr val="FBFF14"/>
                </a:solidFill>
                <a:ea typeface="黑体" pitchFamily="2" charset="-122"/>
                <a:cs typeface="黑体" pitchFamily="2" charset="-122"/>
              </a:rPr>
              <a:t>生长</a:t>
            </a:r>
            <a:r>
              <a:rPr lang="en-US" altLang="zh-TW" b="1" dirty="0">
                <a:solidFill>
                  <a:srgbClr val="FBFF14"/>
                </a:solidFill>
                <a:ea typeface="黑体" pitchFamily="2" charset="-122"/>
                <a:cs typeface="黑体" pitchFamily="2" charset="-122"/>
              </a:rPr>
              <a:t>|</a:t>
            </a:r>
            <a:r>
              <a:rPr lang="zh-CN" altLang="en-US" b="1" dirty="0">
                <a:solidFill>
                  <a:srgbClr val="FBFF14"/>
                </a:solidFill>
                <a:ea typeface="黑体" pitchFamily="2" charset="-122"/>
                <a:cs typeface="黑体" pitchFamily="2" charset="-122"/>
              </a:rPr>
              <a:t>红色</a:t>
            </a:r>
            <a:r>
              <a:rPr lang="en-US" altLang="zh-TW" b="1" dirty="0">
                <a:solidFill>
                  <a:srgbClr val="FBFF14"/>
                </a:solidFill>
                <a:ea typeface="黑体" pitchFamily="2" charset="-122"/>
                <a:cs typeface="黑体" pitchFamily="2" charset="-122"/>
              </a:rPr>
              <a:t>]*P[</a:t>
            </a:r>
            <a:r>
              <a:rPr lang="zh-CN" altLang="en-US" b="1" dirty="0">
                <a:solidFill>
                  <a:srgbClr val="FBFF14"/>
                </a:solidFill>
                <a:ea typeface="黑体" pitchFamily="2" charset="-122"/>
                <a:cs typeface="黑体" pitchFamily="2" charset="-122"/>
              </a:rPr>
              <a:t>红色</a:t>
            </a:r>
            <a:r>
              <a:rPr lang="en-US" altLang="zh-TW" b="1" dirty="0">
                <a:solidFill>
                  <a:srgbClr val="FBFF14"/>
                </a:solidFill>
                <a:ea typeface="黑体" pitchFamily="2" charset="-122"/>
                <a:cs typeface="黑体" pitchFamily="2" charset="-122"/>
              </a:rPr>
              <a:t>]/P[</a:t>
            </a:r>
            <a:r>
              <a:rPr lang="zh-CN" altLang="en-US" b="1" dirty="0">
                <a:solidFill>
                  <a:srgbClr val="FBFF14"/>
                </a:solidFill>
                <a:ea typeface="黑体" pitchFamily="2" charset="-122"/>
                <a:cs typeface="黑体" pitchFamily="2" charset="-122"/>
              </a:rPr>
              <a:t>生长</a:t>
            </a:r>
            <a:r>
              <a:rPr lang="en-US" altLang="zh-TW" b="1" dirty="0">
                <a:solidFill>
                  <a:srgbClr val="FBFF14"/>
                </a:solidFill>
                <a:ea typeface="黑体" pitchFamily="2" charset="-122"/>
                <a:cs typeface="黑体" pitchFamily="2" charset="-122"/>
              </a:rPr>
              <a:t>]=0.36/0.8</a:t>
            </a:r>
            <a:r>
              <a:rPr lang="en-US" altLang="zh-CN" b="1" dirty="0">
                <a:solidFill>
                  <a:srgbClr val="FBFF14"/>
                </a:solidFill>
                <a:ea typeface="黑体" pitchFamily="2" charset="-122"/>
                <a:cs typeface="黑体" pitchFamily="2" charset="-122"/>
              </a:rPr>
              <a:t>4</a:t>
            </a:r>
            <a:r>
              <a:rPr lang="en-US" altLang="zh-TW" b="1" dirty="0">
                <a:solidFill>
                  <a:srgbClr val="FBFF14"/>
                </a:solidFill>
                <a:ea typeface="黑体" pitchFamily="2" charset="-122"/>
                <a:cs typeface="黑体" pitchFamily="2" charset="-122"/>
              </a:rPr>
              <a:t>=</a:t>
            </a:r>
            <a:r>
              <a:rPr lang="en-US" altLang="zh-CN" b="1" dirty="0">
                <a:solidFill>
                  <a:srgbClr val="FBFF14"/>
                </a:solidFill>
                <a:ea typeface="黑体" pitchFamily="2" charset="-122"/>
                <a:cs typeface="黑体" pitchFamily="2" charset="-122"/>
              </a:rPr>
              <a:t>3/7</a:t>
            </a:r>
            <a:r>
              <a:rPr lang="zh-CN" altLang="en-US" b="1" dirty="0">
                <a:solidFill>
                  <a:srgbClr val="FBFF14"/>
                </a:solidFill>
                <a:ea typeface="黑体" pitchFamily="2" charset="-122"/>
                <a:cs typeface="黑体" pitchFamily="2" charset="-122"/>
              </a:rPr>
              <a:t>≈</a:t>
            </a:r>
            <a:r>
              <a:rPr lang="en-US" altLang="zh-TW" b="1" dirty="0">
                <a:solidFill>
                  <a:srgbClr val="FBFF14"/>
                </a:solidFill>
                <a:ea typeface="黑体" pitchFamily="2" charset="-122"/>
                <a:cs typeface="黑体" pitchFamily="2" charset="-122"/>
              </a:rPr>
              <a:t>0.4</a:t>
            </a:r>
            <a:r>
              <a:rPr lang="en-US" altLang="zh-CN" b="1" dirty="0">
                <a:solidFill>
                  <a:srgbClr val="FBFF14"/>
                </a:solidFill>
                <a:ea typeface="黑体" pitchFamily="2" charset="-122"/>
                <a:cs typeface="黑体" pitchFamily="2" charset="-122"/>
              </a:rPr>
              <a:t>3</a:t>
            </a:r>
            <a:endParaRPr lang="en-US" altLang="zh-TW" b="1" dirty="0">
              <a:solidFill>
                <a:srgbClr val="FBFF14"/>
              </a:solidFill>
              <a:ea typeface="黑体" pitchFamily="2" charset="-122"/>
              <a:cs typeface="黑体" pitchFamily="2" charset="-122"/>
            </a:endParaRPr>
          </a:p>
        </p:txBody>
      </p:sp>
    </p:spTree>
    <p:extLst>
      <p:ext uri="{BB962C8B-B14F-4D97-AF65-F5344CB8AC3E}">
        <p14:creationId xmlns:p14="http://schemas.microsoft.com/office/powerpoint/2010/main" val="36685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B946D-B316-4EA3-ACED-A291AB165C9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3CEEF5-4693-45B5-9829-24C011E622B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7F27DBB-A798-4413-B503-D9CDFC37BD37}"/>
              </a:ext>
            </a:extLst>
          </p:cNvPr>
          <p:cNvPicPr>
            <a:picLocks noChangeAspect="1"/>
          </p:cNvPicPr>
          <p:nvPr/>
        </p:nvPicPr>
        <p:blipFill>
          <a:blip r:embed="rId2"/>
          <a:stretch>
            <a:fillRect/>
          </a:stretch>
        </p:blipFill>
        <p:spPr>
          <a:xfrm>
            <a:off x="0" y="275081"/>
            <a:ext cx="9144000" cy="6142651"/>
          </a:xfrm>
          <a:prstGeom prst="rect">
            <a:avLst/>
          </a:prstGeom>
        </p:spPr>
      </p:pic>
    </p:spTree>
    <p:extLst>
      <p:ext uri="{BB962C8B-B14F-4D97-AF65-F5344CB8AC3E}">
        <p14:creationId xmlns:p14="http://schemas.microsoft.com/office/powerpoint/2010/main" val="65913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EA10A-864A-405E-B3F9-9A185ABFBD4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AF868F6-E7C1-41D7-981A-2A1C554692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D112F53-922D-4DA2-886E-E8EDE8906A35}"/>
              </a:ext>
            </a:extLst>
          </p:cNvPr>
          <p:cNvPicPr>
            <a:picLocks noChangeAspect="1"/>
          </p:cNvPicPr>
          <p:nvPr/>
        </p:nvPicPr>
        <p:blipFill>
          <a:blip r:embed="rId2"/>
          <a:stretch>
            <a:fillRect/>
          </a:stretch>
        </p:blipFill>
        <p:spPr>
          <a:xfrm>
            <a:off x="0" y="1117600"/>
            <a:ext cx="9144000" cy="4673600"/>
          </a:xfrm>
          <a:prstGeom prst="rect">
            <a:avLst/>
          </a:prstGeom>
        </p:spPr>
      </p:pic>
    </p:spTree>
    <p:extLst>
      <p:ext uri="{BB962C8B-B14F-4D97-AF65-F5344CB8AC3E}">
        <p14:creationId xmlns:p14="http://schemas.microsoft.com/office/powerpoint/2010/main" val="3464021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AB786-8255-4FA3-B7D5-3A97E004821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FE25BE7-0E74-4F1D-A868-56FC1AE1077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0D3B8BF-6B4D-4173-A942-69A8F083E083}"/>
              </a:ext>
            </a:extLst>
          </p:cNvPr>
          <p:cNvPicPr>
            <a:picLocks noChangeAspect="1"/>
          </p:cNvPicPr>
          <p:nvPr/>
        </p:nvPicPr>
        <p:blipFill>
          <a:blip r:embed="rId2"/>
          <a:stretch>
            <a:fillRect/>
          </a:stretch>
        </p:blipFill>
        <p:spPr>
          <a:xfrm>
            <a:off x="0" y="541867"/>
            <a:ext cx="9144000" cy="5825066"/>
          </a:xfrm>
          <a:prstGeom prst="rect">
            <a:avLst/>
          </a:prstGeom>
        </p:spPr>
      </p:pic>
    </p:spTree>
    <p:extLst>
      <p:ext uri="{BB962C8B-B14F-4D97-AF65-F5344CB8AC3E}">
        <p14:creationId xmlns:p14="http://schemas.microsoft.com/office/powerpoint/2010/main" val="1170484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D5F55-8D6A-4529-BB01-507739768E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1C7952C-C3FF-4737-9D91-CC4A3600815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CA6C365-15E0-41E4-8786-5DA1EF1DC75F}"/>
              </a:ext>
            </a:extLst>
          </p:cNvPr>
          <p:cNvPicPr>
            <a:picLocks noChangeAspect="1"/>
          </p:cNvPicPr>
          <p:nvPr/>
        </p:nvPicPr>
        <p:blipFill>
          <a:blip r:embed="rId2"/>
          <a:stretch>
            <a:fillRect/>
          </a:stretch>
        </p:blipFill>
        <p:spPr>
          <a:xfrm>
            <a:off x="0" y="508000"/>
            <a:ext cx="9144000" cy="5842000"/>
          </a:xfrm>
          <a:prstGeom prst="rect">
            <a:avLst/>
          </a:prstGeom>
        </p:spPr>
      </p:pic>
    </p:spTree>
    <p:extLst>
      <p:ext uri="{BB962C8B-B14F-4D97-AF65-F5344CB8AC3E}">
        <p14:creationId xmlns:p14="http://schemas.microsoft.com/office/powerpoint/2010/main" val="287268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A96E5-223D-4AE1-BB77-AB7DF1A5577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6F7696-116A-416E-A8C6-2495ECB5BB6A}"/>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FF5A6383-168B-88A5-6707-9E9F3444AC53}"/>
              </a:ext>
            </a:extLst>
          </p:cNvPr>
          <p:cNvPicPr>
            <a:picLocks noChangeAspect="1"/>
          </p:cNvPicPr>
          <p:nvPr/>
        </p:nvPicPr>
        <p:blipFill>
          <a:blip r:embed="rId2"/>
          <a:stretch>
            <a:fillRect/>
          </a:stretch>
        </p:blipFill>
        <p:spPr>
          <a:xfrm>
            <a:off x="0" y="523875"/>
            <a:ext cx="9144000" cy="5810250"/>
          </a:xfrm>
          <a:prstGeom prst="rect">
            <a:avLst/>
          </a:prstGeom>
        </p:spPr>
      </p:pic>
    </p:spTree>
    <p:extLst>
      <p:ext uri="{BB962C8B-B14F-4D97-AF65-F5344CB8AC3E}">
        <p14:creationId xmlns:p14="http://schemas.microsoft.com/office/powerpoint/2010/main" val="275177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tanley Milgram - Conformity and Independence - YouTube.mov"/>
          <p:cNvPicPr/>
          <p:nvPr>
            <a:videoFile r:link="rId2"/>
            <p:extLst>
              <p:ext uri="{DAA4B4D4-6D71-4841-9C94-3DE7FCFB9230}">
                <p14:media xmlns:p14="http://schemas.microsoft.com/office/powerpoint/2010/main" r:embed="rId1"/>
              </p:ext>
            </p:extLst>
          </p:nvPr>
        </p:nvPicPr>
        <p:blipFill>
          <a:blip r:embed="rId4"/>
          <a:stretch>
            <a:fillRect/>
          </a:stretch>
        </p:blipFill>
        <p:spPr>
          <a:xfrm>
            <a:off x="727027" y="857250"/>
            <a:ext cx="7136813" cy="5143500"/>
          </a:xfrm>
          <a:prstGeom prst="rect">
            <a:avLst/>
          </a:prstGeom>
        </p:spPr>
      </p:pic>
      <p:sp>
        <p:nvSpPr>
          <p:cNvPr id="22" name="Shape 22"/>
          <p:cNvSpPr/>
          <p:nvPr/>
        </p:nvSpPr>
        <p:spPr>
          <a:xfrm>
            <a:off x="4252014" y="5575116"/>
            <a:ext cx="2204514" cy="163891"/>
          </a:xfrm>
          <a:prstGeom prst="rect">
            <a:avLst/>
          </a:prstGeom>
          <a:ln w="12700">
            <a:miter lim="400000"/>
          </a:ln>
          <a:extLst>
            <a:ext uri="{C572A759-6A51-4108-AA02-DFA0A04FC94B}">
              <ma14:wrappingTextBoxFlag xmlns="" xmlns:ma14="http://schemas.microsoft.com/office/mac/drawingml/2011/main" val="1"/>
            </a:ext>
          </a:extLst>
        </p:spPr>
        <p:txBody>
          <a:bodyPr wrap="none" lIns="24003" tIns="24003" rIns="24003" bIns="24003" anchor="ctr">
            <a:spAutoFit/>
          </a:bodyPr>
          <a:lstStyle/>
          <a:p>
            <a:pPr lvl="0">
              <a:defRPr sz="1800">
                <a:uFillTx/>
              </a:defRPr>
            </a:pPr>
            <a:r>
              <a:rPr sz="750">
                <a:solidFill>
                  <a:srgbClr val="FFFFFF"/>
                </a:solidFill>
                <a:uFill>
                  <a:solidFill/>
                </a:uFill>
              </a:rPr>
              <a:t>资料来源：</a:t>
            </a:r>
            <a:r>
              <a:rPr sz="750">
                <a:solidFill>
                  <a:srgbClr val="FFFFFF"/>
                </a:solidFill>
                <a:uFill>
                  <a:solidFill/>
                </a:uFill>
                <a:hlinkClick r:id="rId5"/>
              </a:rPr>
              <a:t>www.youtube.com/watch?v=P0e6zG8IbE8</a:t>
            </a:r>
          </a:p>
        </p:txBody>
      </p:sp>
      <p:sp>
        <p:nvSpPr>
          <p:cNvPr id="2" name="文本占位符 1"/>
          <p:cNvSpPr>
            <a:spLocks noGrp="1"/>
          </p:cNvSpPr>
          <p:nvPr>
            <p:ph type="body" idx="1"/>
          </p:nvPr>
        </p:nvSpPr>
        <p:spPr>
          <a:xfrm>
            <a:off x="7996507" y="1744968"/>
            <a:ext cx="720773" cy="3830148"/>
          </a:xfrm>
        </p:spPr>
        <p:txBody>
          <a:bodyPr/>
          <a:lstStyle/>
          <a:p>
            <a:pPr marL="0" indent="0">
              <a:buNone/>
            </a:pPr>
            <a:r>
              <a:rPr lang="zh-CN" altLang="en-US" sz="3300" dirty="0">
                <a:solidFill>
                  <a:srgbClr val="FF0000"/>
                </a:solidFill>
              </a:rPr>
              <a:t>一个著名实验</a:t>
            </a:r>
          </a:p>
        </p:txBody>
      </p:sp>
    </p:spTree>
    <p:extLst>
      <p:ext uri="{BB962C8B-B14F-4D97-AF65-F5344CB8AC3E}">
        <p14:creationId xmlns:p14="http://schemas.microsoft.com/office/powerpoint/2010/main" val="1878712896"/>
      </p:ext>
    </p:extLst>
  </p:cSld>
  <p:clrMapOvr>
    <a:masterClrMapping/>
  </p:clrMapOvr>
  <p:transition>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6DFA4-1606-47B6-8C29-8242DE56F2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606AB82-210A-464C-BD61-9926992C717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7466F1B-5015-4986-9862-D21952AED405}"/>
              </a:ext>
            </a:extLst>
          </p:cNvPr>
          <p:cNvPicPr>
            <a:picLocks noChangeAspect="1"/>
          </p:cNvPicPr>
          <p:nvPr/>
        </p:nvPicPr>
        <p:blipFill>
          <a:blip r:embed="rId2"/>
          <a:stretch>
            <a:fillRect/>
          </a:stretch>
        </p:blipFill>
        <p:spPr>
          <a:xfrm>
            <a:off x="0" y="677333"/>
            <a:ext cx="9144000" cy="5435600"/>
          </a:xfrm>
          <a:prstGeom prst="rect">
            <a:avLst/>
          </a:prstGeom>
        </p:spPr>
      </p:pic>
    </p:spTree>
    <p:extLst>
      <p:ext uri="{BB962C8B-B14F-4D97-AF65-F5344CB8AC3E}">
        <p14:creationId xmlns:p14="http://schemas.microsoft.com/office/powerpoint/2010/main" val="270189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56F6D-833F-4D2B-AD1C-F6C35CB76E3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48474C5-B2B4-47A3-B6BD-E6DC0A05827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A0ED7E8-74DA-42A8-8DB7-18C1DF3268DA}"/>
              </a:ext>
            </a:extLst>
          </p:cNvPr>
          <p:cNvPicPr>
            <a:picLocks noChangeAspect="1"/>
          </p:cNvPicPr>
          <p:nvPr/>
        </p:nvPicPr>
        <p:blipFill>
          <a:blip r:embed="rId2"/>
          <a:stretch>
            <a:fillRect/>
          </a:stretch>
        </p:blipFill>
        <p:spPr>
          <a:xfrm>
            <a:off x="486286" y="195666"/>
            <a:ext cx="8171428" cy="6466667"/>
          </a:xfrm>
          <a:prstGeom prst="rect">
            <a:avLst/>
          </a:prstGeom>
        </p:spPr>
      </p:pic>
    </p:spTree>
    <p:extLst>
      <p:ext uri="{BB962C8B-B14F-4D97-AF65-F5344CB8AC3E}">
        <p14:creationId xmlns:p14="http://schemas.microsoft.com/office/powerpoint/2010/main" val="2895491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57200" y="347705"/>
            <a:ext cx="8229600" cy="1142647"/>
          </a:xfrm>
        </p:spPr>
        <p:txBody>
          <a:bodyPr/>
          <a:lstStyle/>
          <a:p>
            <a:r>
              <a:rPr lang="zh-CN" altLang="en-US" dirty="0"/>
              <a:t>信息级联现象的实验与理论</a:t>
            </a:r>
          </a:p>
        </p:txBody>
      </p:sp>
      <p:sp>
        <p:nvSpPr>
          <p:cNvPr id="18435" name="文本框 4"/>
          <p:cNvSpPr txBox="1">
            <a:spLocks noChangeArrowheads="1"/>
          </p:cNvSpPr>
          <p:nvPr/>
        </p:nvSpPr>
        <p:spPr bwMode="auto">
          <a:xfrm>
            <a:off x="533401" y="4121305"/>
            <a:ext cx="8153400" cy="728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00"/>
                </a:solidFill>
                <a:miter lim="800000"/>
                <a:headEnd/>
                <a:tailEnd/>
              </a14:hiddenLine>
            </a:ext>
          </a:extLst>
        </p:spPr>
        <p:txBody>
          <a:bodyPr wrap="square">
            <a:spAutoFit/>
          </a:bodyPr>
          <a:lstStyle>
            <a:lvl1pPr marL="457200" indent="-457200">
              <a:defRPr kumimoji="1" sz="2400">
                <a:solidFill>
                  <a:schemeClr val="tx1"/>
                </a:solidFill>
                <a:latin typeface="Arial" charset="0"/>
                <a:ea typeface="宋体" charset="-122"/>
              </a:defRPr>
            </a:lvl1pPr>
            <a:lvl2pPr marL="914400" indent="-457200">
              <a:defRPr kumimoji="1" sz="2400">
                <a:solidFill>
                  <a:schemeClr val="tx1"/>
                </a:solidFill>
                <a:latin typeface="Arial" charset="0"/>
                <a:ea typeface="宋体" charset="-122"/>
              </a:defRPr>
            </a:lvl2pPr>
            <a:lvl3pPr marL="1371600" indent="-457200">
              <a:defRPr kumimoji="1" sz="2400">
                <a:solidFill>
                  <a:schemeClr val="tx1"/>
                </a:solidFill>
                <a:latin typeface="Arial" charset="0"/>
                <a:ea typeface="宋体" charset="-122"/>
              </a:defRPr>
            </a:lvl3pPr>
            <a:lvl4pPr marL="1828800" indent="-457200">
              <a:defRPr kumimoji="1" sz="2400">
                <a:solidFill>
                  <a:schemeClr val="tx1"/>
                </a:solidFill>
                <a:latin typeface="Arial" charset="0"/>
                <a:ea typeface="宋体" charset="-122"/>
              </a:defRPr>
            </a:lvl4pPr>
            <a:lvl5pPr marL="2286000" indent="-457200">
              <a:defRPr kumimoji="1" sz="2400">
                <a:solidFill>
                  <a:schemeClr val="tx1"/>
                </a:solidFill>
                <a:latin typeface="Arial" charset="0"/>
                <a:ea typeface="宋体" charset="-122"/>
              </a:defRPr>
            </a:lvl5pPr>
            <a:lvl6pPr marL="2743200" indent="-457200" fontAlgn="base">
              <a:spcBef>
                <a:spcPct val="0"/>
              </a:spcBef>
              <a:spcAft>
                <a:spcPct val="0"/>
              </a:spcAft>
              <a:defRPr kumimoji="1" sz="2400">
                <a:solidFill>
                  <a:schemeClr val="tx1"/>
                </a:solidFill>
                <a:latin typeface="Arial" charset="0"/>
                <a:ea typeface="宋体" charset="-122"/>
              </a:defRPr>
            </a:lvl6pPr>
            <a:lvl7pPr marL="3200400" indent="-457200" fontAlgn="base">
              <a:spcBef>
                <a:spcPct val="0"/>
              </a:spcBef>
              <a:spcAft>
                <a:spcPct val="0"/>
              </a:spcAft>
              <a:defRPr kumimoji="1" sz="2400">
                <a:solidFill>
                  <a:schemeClr val="tx1"/>
                </a:solidFill>
                <a:latin typeface="Arial" charset="0"/>
                <a:ea typeface="宋体" charset="-122"/>
              </a:defRPr>
            </a:lvl7pPr>
            <a:lvl8pPr marL="3657600" indent="-457200" fontAlgn="base">
              <a:spcBef>
                <a:spcPct val="0"/>
              </a:spcBef>
              <a:spcAft>
                <a:spcPct val="0"/>
              </a:spcAft>
              <a:defRPr kumimoji="1" sz="2400">
                <a:solidFill>
                  <a:schemeClr val="tx1"/>
                </a:solidFill>
                <a:latin typeface="Arial" charset="0"/>
                <a:ea typeface="宋体" charset="-122"/>
              </a:defRPr>
            </a:lvl8pPr>
            <a:lvl9pPr marL="4114800" indent="-457200" fontAlgn="base">
              <a:spcBef>
                <a:spcPct val="0"/>
              </a:spcBef>
              <a:spcAft>
                <a:spcPct val="0"/>
              </a:spcAft>
              <a:defRPr kumimoji="1" sz="2400">
                <a:solidFill>
                  <a:schemeClr val="tx1"/>
                </a:solidFill>
                <a:latin typeface="Arial" charset="0"/>
                <a:ea typeface="宋体" charset="-122"/>
              </a:defRPr>
            </a:lvl9pPr>
          </a:lstStyle>
          <a:p>
            <a:pPr marL="0" indent="0" algn="ctr">
              <a:lnSpc>
                <a:spcPct val="135000"/>
              </a:lnSpc>
            </a:pPr>
            <a:r>
              <a:rPr lang="zh-CN" altLang="en-US" sz="3200" dirty="0">
                <a:solidFill>
                  <a:srgbClr val="FFFF00"/>
                </a:solidFill>
                <a:latin typeface="黑体" pitchFamily="2" charset="-122"/>
                <a:ea typeface="黑体" pitchFamily="2" charset="-122"/>
              </a:rPr>
              <a:t>这两种情形中，级联是否已经形成？</a:t>
            </a:r>
            <a:endParaRPr lang="en-US" altLang="zh-CN" sz="3200" dirty="0">
              <a:solidFill>
                <a:srgbClr val="FFFF00"/>
              </a:solidFill>
              <a:latin typeface="黑体" pitchFamily="2" charset="-122"/>
              <a:ea typeface="黑体" pitchFamily="2" charset="-122"/>
            </a:endParaRPr>
          </a:p>
        </p:txBody>
      </p:sp>
      <p:grpSp>
        <p:nvGrpSpPr>
          <p:cNvPr id="18457" name="Group 25"/>
          <p:cNvGrpSpPr>
            <a:grpSpLocks/>
          </p:cNvGrpSpPr>
          <p:nvPr/>
        </p:nvGrpSpPr>
        <p:grpSpPr bwMode="auto">
          <a:xfrm>
            <a:off x="571500" y="1868471"/>
            <a:ext cx="1295400" cy="1999858"/>
            <a:chOff x="144" y="805"/>
            <a:chExt cx="816" cy="1008"/>
          </a:xfrm>
        </p:grpSpPr>
        <p:sp>
          <p:nvSpPr>
            <p:cNvPr id="18445" name="AutoShape 13"/>
            <p:cNvSpPr>
              <a:spLocks noChangeArrowheads="1"/>
            </p:cNvSpPr>
            <p:nvPr/>
          </p:nvSpPr>
          <p:spPr bwMode="auto">
            <a:xfrm>
              <a:off x="144" y="805"/>
              <a:ext cx="816" cy="1008"/>
            </a:xfrm>
            <a:prstGeom prst="flowChartMagneticDisk">
              <a:avLst/>
            </a:prstGeom>
            <a:solidFill>
              <a:srgbClr val="C0C0C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6" name="Oval 14"/>
            <p:cNvSpPr>
              <a:spLocks noChangeArrowheads="1"/>
            </p:cNvSpPr>
            <p:nvPr/>
          </p:nvSpPr>
          <p:spPr bwMode="auto">
            <a:xfrm>
              <a:off x="192" y="1429"/>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7" name="Oval 15"/>
            <p:cNvSpPr>
              <a:spLocks noChangeArrowheads="1"/>
            </p:cNvSpPr>
            <p:nvPr/>
          </p:nvSpPr>
          <p:spPr bwMode="auto">
            <a:xfrm>
              <a:off x="576" y="1429"/>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48" name="Oval 16"/>
            <p:cNvSpPr>
              <a:spLocks noChangeArrowheads="1"/>
            </p:cNvSpPr>
            <p:nvPr/>
          </p:nvSpPr>
          <p:spPr bwMode="auto">
            <a:xfrm>
              <a:off x="384" y="1141"/>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8458" name="Group 26"/>
          <p:cNvGrpSpPr>
            <a:grpSpLocks/>
          </p:cNvGrpSpPr>
          <p:nvPr/>
        </p:nvGrpSpPr>
        <p:grpSpPr bwMode="auto">
          <a:xfrm>
            <a:off x="2169812" y="1868471"/>
            <a:ext cx="1295400" cy="1999858"/>
            <a:chOff x="1632" y="805"/>
            <a:chExt cx="816" cy="1008"/>
          </a:xfrm>
        </p:grpSpPr>
        <p:sp>
          <p:nvSpPr>
            <p:cNvPr id="18449" name="AutoShape 17"/>
            <p:cNvSpPr>
              <a:spLocks noChangeArrowheads="1"/>
            </p:cNvSpPr>
            <p:nvPr/>
          </p:nvSpPr>
          <p:spPr bwMode="auto">
            <a:xfrm>
              <a:off x="1632" y="805"/>
              <a:ext cx="816" cy="1008"/>
            </a:xfrm>
            <a:prstGeom prst="flowChartMagneticDisk">
              <a:avLst/>
            </a:prstGeom>
            <a:solidFill>
              <a:srgbClr val="C0C0C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0" name="Oval 18"/>
            <p:cNvSpPr>
              <a:spLocks noChangeArrowheads="1"/>
            </p:cNvSpPr>
            <p:nvPr/>
          </p:nvSpPr>
          <p:spPr bwMode="auto">
            <a:xfrm>
              <a:off x="1680" y="1429"/>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1" name="Oval 19"/>
            <p:cNvSpPr>
              <a:spLocks noChangeArrowheads="1"/>
            </p:cNvSpPr>
            <p:nvPr/>
          </p:nvSpPr>
          <p:spPr bwMode="auto">
            <a:xfrm>
              <a:off x="2064" y="1429"/>
              <a:ext cx="336" cy="336"/>
            </a:xfrm>
            <a:prstGeom prst="ellipse">
              <a:avLst/>
            </a:prstGeom>
            <a:solidFill>
              <a:srgbClr val="0000FF"/>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452" name="Oval 20"/>
            <p:cNvSpPr>
              <a:spLocks noChangeArrowheads="1"/>
            </p:cNvSpPr>
            <p:nvPr/>
          </p:nvSpPr>
          <p:spPr bwMode="auto">
            <a:xfrm>
              <a:off x="1872" y="1141"/>
              <a:ext cx="336" cy="336"/>
            </a:xfrm>
            <a:prstGeom prst="ellipse">
              <a:avLst/>
            </a:prstGeom>
            <a:solidFill>
              <a:srgbClr val="CC0000"/>
            </a:solidFill>
            <a:ln w="9525">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22" name="内容占位符 2"/>
          <p:cNvSpPr txBox="1">
            <a:spLocks/>
          </p:cNvSpPr>
          <p:nvPr/>
        </p:nvSpPr>
        <p:spPr bwMode="auto">
          <a:xfrm>
            <a:off x="3824094" y="1868471"/>
            <a:ext cx="4559597" cy="978515"/>
          </a:xfrm>
          <a:prstGeom prst="rect">
            <a:avLst/>
          </a:prstGeom>
          <a:solidFill>
            <a:schemeClr val="accent1">
              <a:lumMod val="75000"/>
            </a:schemeClr>
          </a:solidFill>
          <a:ln>
            <a:noFill/>
          </a:ln>
          <a:extLst>
            <a:ext uri="{FAA26D3D-D897-4be2-8F04-BA451C77F1D7}">
              <ma14:placeholderFlag xmlns:ma14="http://schemas.microsoft.com/office/mac/drawingml/2011/main" xmlns="" val="1"/>
            </a:ext>
          </a:extLst>
        </p:spPr>
        <p:txBody>
          <a:bodyPr rIns="0"/>
          <a:lstStyle>
            <a:lvl1pPr marL="342900" indent="-342900">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marL="0" indent="0" eaLnBrk="0" hangingPunct="0">
              <a:lnSpc>
                <a:spcPct val="80000"/>
              </a:lnSpc>
              <a:spcBef>
                <a:spcPct val="20000"/>
              </a:spcBef>
            </a:pPr>
            <a:r>
              <a:rPr lang="zh-CN" altLang="en-US" sz="3200" dirty="0">
                <a:solidFill>
                  <a:schemeClr val="bg1"/>
                </a:solidFill>
                <a:latin typeface="黑体" charset="0"/>
                <a:ea typeface="黑体" charset="0"/>
                <a:cs typeface="黑体" charset="0"/>
              </a:rPr>
              <a:t>信号</a:t>
            </a:r>
            <a:r>
              <a:rPr lang="zh-CN" altLang="en-US" sz="3200" dirty="0">
                <a:solidFill>
                  <a:schemeClr val="bg1"/>
                </a:solidFill>
                <a:latin typeface="Courier" charset="0"/>
              </a:rPr>
              <a:t>：</a:t>
            </a:r>
            <a:r>
              <a:rPr lang="en-US" altLang="zh-CN" sz="3200" dirty="0" err="1">
                <a:solidFill>
                  <a:schemeClr val="bg1"/>
                </a:solidFill>
                <a:latin typeface="黑体" charset="0"/>
                <a:ea typeface="黑体" charset="0"/>
                <a:cs typeface="黑体" charset="0"/>
              </a:rPr>
              <a:t>b,r,b,r,r,b,b,r</a:t>
            </a:r>
            <a:endParaRPr lang="zh-CN" altLang="en-US" sz="3200" dirty="0">
              <a:solidFill>
                <a:schemeClr val="bg1"/>
              </a:solidFill>
              <a:latin typeface="黑体" charset="0"/>
              <a:ea typeface="黑体" charset="0"/>
              <a:cs typeface="黑体" charset="0"/>
            </a:endParaRPr>
          </a:p>
          <a:p>
            <a:pPr marL="0" indent="0" eaLnBrk="0" hangingPunct="0">
              <a:lnSpc>
                <a:spcPct val="80000"/>
              </a:lnSpc>
              <a:spcBef>
                <a:spcPct val="20000"/>
              </a:spcBef>
            </a:pPr>
            <a:r>
              <a:rPr lang="zh-CN" altLang="en-US" sz="3200" dirty="0">
                <a:solidFill>
                  <a:schemeClr val="bg1"/>
                </a:solidFill>
                <a:latin typeface="黑体" charset="0"/>
                <a:ea typeface="黑体" charset="0"/>
                <a:cs typeface="黑体" charset="0"/>
              </a:rPr>
              <a:t>宣布</a:t>
            </a:r>
            <a:r>
              <a:rPr lang="zh-CN" altLang="en-US" sz="3200" dirty="0">
                <a:solidFill>
                  <a:schemeClr val="bg1"/>
                </a:solidFill>
                <a:latin typeface="Courier" charset="0"/>
              </a:rPr>
              <a:t>：</a:t>
            </a:r>
            <a:r>
              <a:rPr lang="en-US" altLang="zh-CN" sz="3200" dirty="0">
                <a:solidFill>
                  <a:schemeClr val="bg1"/>
                </a:solidFill>
                <a:latin typeface="黑体"/>
                <a:ea typeface="黑体"/>
                <a:cs typeface="黑体"/>
              </a:rPr>
              <a:t>B,R,B,R,R,B,B,R</a:t>
            </a:r>
            <a:endParaRPr lang="zh-CN" altLang="en-US" sz="3200" dirty="0">
              <a:solidFill>
                <a:schemeClr val="bg1"/>
              </a:solidFill>
              <a:latin typeface="黑体"/>
              <a:ea typeface="黑体"/>
              <a:cs typeface="黑体"/>
            </a:endParaRPr>
          </a:p>
        </p:txBody>
      </p:sp>
      <p:sp>
        <p:nvSpPr>
          <p:cNvPr id="23" name="内容占位符 2"/>
          <p:cNvSpPr txBox="1">
            <a:spLocks/>
          </p:cNvSpPr>
          <p:nvPr/>
        </p:nvSpPr>
        <p:spPr bwMode="auto">
          <a:xfrm>
            <a:off x="3824094" y="3021263"/>
            <a:ext cx="4559597" cy="922147"/>
          </a:xfrm>
          <a:prstGeom prst="rect">
            <a:avLst/>
          </a:prstGeom>
          <a:solidFill>
            <a:srgbClr val="5B6256"/>
          </a:solidFill>
          <a:ln>
            <a:noFill/>
          </a:ln>
          <a:extLs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Ins="0"/>
          <a:lstStyle>
            <a:lvl1pPr marL="342900" indent="-342900">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marL="0" indent="0" eaLnBrk="0" hangingPunct="0">
              <a:lnSpc>
                <a:spcPct val="80000"/>
              </a:lnSpc>
              <a:spcBef>
                <a:spcPts val="264"/>
              </a:spcBef>
            </a:pPr>
            <a:r>
              <a:rPr lang="zh-CN" altLang="en-US" sz="3200" dirty="0">
                <a:solidFill>
                  <a:schemeClr val="bg1"/>
                </a:solidFill>
                <a:latin typeface="黑体" charset="0"/>
                <a:ea typeface="黑体" charset="0"/>
                <a:cs typeface="黑体" charset="0"/>
              </a:rPr>
              <a:t>信号</a:t>
            </a:r>
            <a:r>
              <a:rPr lang="zh-CN" altLang="en-US" sz="3200" dirty="0">
                <a:solidFill>
                  <a:schemeClr val="bg1"/>
                </a:solidFill>
                <a:latin typeface="Courier" charset="0"/>
              </a:rPr>
              <a:t>：</a:t>
            </a:r>
            <a:r>
              <a:rPr lang="en-US" altLang="zh-CN" sz="3200" dirty="0" err="1">
                <a:solidFill>
                  <a:schemeClr val="bg1"/>
                </a:solidFill>
                <a:latin typeface="黑体" charset="0"/>
                <a:ea typeface="黑体" charset="0"/>
                <a:cs typeface="黑体" charset="0"/>
              </a:rPr>
              <a:t>b,r,b,r,r,r,b,r</a:t>
            </a:r>
            <a:endParaRPr lang="en-US" altLang="zh-CN" sz="3200" dirty="0">
              <a:solidFill>
                <a:schemeClr val="bg1"/>
              </a:solidFill>
              <a:latin typeface="黑体" charset="0"/>
              <a:ea typeface="黑体" charset="0"/>
              <a:cs typeface="黑体" charset="0"/>
            </a:endParaRPr>
          </a:p>
          <a:p>
            <a:pPr marL="0" indent="0" eaLnBrk="0" hangingPunct="0">
              <a:lnSpc>
                <a:spcPct val="80000"/>
              </a:lnSpc>
              <a:spcBef>
                <a:spcPts val="264"/>
              </a:spcBef>
            </a:pPr>
            <a:r>
              <a:rPr lang="zh-CN" altLang="en-US" sz="3200" dirty="0">
                <a:solidFill>
                  <a:schemeClr val="bg1"/>
                </a:solidFill>
                <a:latin typeface="黑体" charset="0"/>
                <a:ea typeface="黑体" charset="0"/>
                <a:cs typeface="黑体" charset="0"/>
              </a:rPr>
              <a:t>宣布</a:t>
            </a:r>
            <a:r>
              <a:rPr lang="zh-CN" altLang="en-US" sz="3200" dirty="0">
                <a:solidFill>
                  <a:schemeClr val="bg1"/>
                </a:solidFill>
                <a:latin typeface="Courier" charset="0"/>
              </a:rPr>
              <a:t>：</a:t>
            </a:r>
            <a:r>
              <a:rPr lang="en-US" altLang="zh-CN" sz="3200" dirty="0">
                <a:solidFill>
                  <a:schemeClr val="bg1"/>
                </a:solidFill>
                <a:latin typeface="黑体"/>
                <a:ea typeface="黑体"/>
                <a:cs typeface="黑体"/>
              </a:rPr>
              <a:t>B,R,B,R,R,R,R,R</a:t>
            </a:r>
            <a:r>
              <a:rPr lang="zh-CN" altLang="en-US" sz="3200" dirty="0">
                <a:solidFill>
                  <a:schemeClr val="bg1"/>
                </a:solidFill>
                <a:latin typeface="黑体"/>
                <a:ea typeface="黑体"/>
                <a:cs typeface="黑体"/>
              </a:rPr>
              <a:t>    </a:t>
            </a:r>
            <a:r>
              <a:rPr lang="zh-CN" altLang="en-US" sz="3200" dirty="0">
                <a:solidFill>
                  <a:schemeClr val="bg1"/>
                </a:solidFill>
                <a:latin typeface="Courier" charset="0"/>
              </a:rPr>
              <a:t>           </a:t>
            </a:r>
            <a:r>
              <a:rPr lang="zh-CN" altLang="en-US" sz="3600" dirty="0">
                <a:solidFill>
                  <a:schemeClr val="bg1"/>
                </a:solidFill>
                <a:latin typeface="Courier" charset="0"/>
              </a:rPr>
              <a:t>              </a:t>
            </a:r>
          </a:p>
        </p:txBody>
      </p:sp>
      <p:sp>
        <p:nvSpPr>
          <p:cNvPr id="2" name="矩形 1"/>
          <p:cNvSpPr/>
          <p:nvPr/>
        </p:nvSpPr>
        <p:spPr>
          <a:xfrm>
            <a:off x="571500" y="5136937"/>
            <a:ext cx="8003163" cy="792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latin typeface="黑体"/>
                <a:ea typeface="黑体"/>
                <a:cs typeface="黑体"/>
              </a:rPr>
              <a:t>在这种理论框架下，信息级联成因要素？</a:t>
            </a:r>
          </a:p>
        </p:txBody>
      </p:sp>
    </p:spTree>
    <p:extLst>
      <p:ext uri="{BB962C8B-B14F-4D97-AF65-F5344CB8AC3E}">
        <p14:creationId xmlns:p14="http://schemas.microsoft.com/office/powerpoint/2010/main" val="292692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linds(horizontal)">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ph type="title" idx="4294967295"/>
          </p:nvPr>
        </p:nvSpPr>
        <p:spPr>
          <a:xfrm>
            <a:off x="457200" y="78293"/>
            <a:ext cx="8229600" cy="1142647"/>
          </a:xfrm>
        </p:spPr>
        <p:txBody>
          <a:bodyPr/>
          <a:lstStyle/>
          <a:p>
            <a:r>
              <a:rPr lang="zh-CN" altLang="en-US" sz="4400" dirty="0">
                <a:solidFill>
                  <a:schemeClr val="bg1"/>
                </a:solidFill>
                <a:latin typeface="Calibri" charset="0"/>
                <a:ea typeface="黑体" charset="0"/>
                <a:cs typeface="黑体" charset="0"/>
              </a:rPr>
              <a:t>分析结果</a:t>
            </a:r>
          </a:p>
        </p:txBody>
      </p:sp>
      <p:sp>
        <p:nvSpPr>
          <p:cNvPr id="118787" name="Rectangle 3"/>
          <p:cNvSpPr>
            <a:spLocks noGrp="1"/>
          </p:cNvSpPr>
          <p:nvPr>
            <p:ph type="body" idx="4294967295"/>
          </p:nvPr>
        </p:nvSpPr>
        <p:spPr>
          <a:xfrm>
            <a:off x="152400" y="1229444"/>
            <a:ext cx="8839200" cy="4978979"/>
          </a:xfrm>
        </p:spPr>
        <p:txBody>
          <a:bodyPr/>
          <a:lstStyle/>
          <a:p>
            <a:pPr marL="609600" indent="-609600"/>
            <a:r>
              <a:rPr lang="zh-CN" altLang="en-US" dirty="0">
                <a:solidFill>
                  <a:schemeClr val="bg1"/>
                </a:solidFill>
                <a:latin typeface="Calibri" charset="0"/>
                <a:ea typeface="黑体" charset="0"/>
                <a:cs typeface="黑体" charset="0"/>
              </a:rPr>
              <a:t>概率结果取决于什么？</a:t>
            </a:r>
            <a:endParaRPr lang="en-US" altLang="zh-CN" dirty="0">
              <a:solidFill>
                <a:schemeClr val="bg1"/>
              </a:solidFill>
              <a:latin typeface="Calibri" charset="0"/>
              <a:ea typeface="黑体" charset="0"/>
              <a:cs typeface="黑体" charset="0"/>
            </a:endParaRPr>
          </a:p>
          <a:p>
            <a:pPr marL="1009650" lvl="1" indent="-609600"/>
            <a:r>
              <a:rPr lang="zh-CN" altLang="en-US" dirty="0">
                <a:solidFill>
                  <a:schemeClr val="bg1"/>
                </a:solidFill>
                <a:latin typeface="Calibri" charset="0"/>
                <a:ea typeface="黑体" charset="0"/>
                <a:cs typeface="黑体" charset="0"/>
              </a:rPr>
              <a:t>私有信号个数</a:t>
            </a:r>
          </a:p>
          <a:p>
            <a:pPr marL="990600" lvl="1" indent="-533400"/>
            <a:r>
              <a:rPr lang="zh-CN" altLang="en-US" dirty="0">
                <a:solidFill>
                  <a:schemeClr val="bg1"/>
                </a:solidFill>
                <a:latin typeface="Calibri" charset="0"/>
                <a:ea typeface="黑体" charset="0"/>
                <a:cs typeface="黑体" charset="0"/>
              </a:rPr>
              <a:t>私有信号数相同时两种概率相同</a:t>
            </a:r>
            <a:endParaRPr lang="en-US" altLang="zh-CN" dirty="0">
              <a:solidFill>
                <a:schemeClr val="bg1"/>
              </a:solidFill>
              <a:latin typeface="Calibri" charset="0"/>
              <a:ea typeface="黑体" charset="0"/>
              <a:cs typeface="黑体" charset="0"/>
            </a:endParaRPr>
          </a:p>
          <a:p>
            <a:pPr marL="990600" lvl="1" indent="-533400"/>
            <a:r>
              <a:rPr lang="zh-CN" altLang="en-US" dirty="0">
                <a:solidFill>
                  <a:schemeClr val="bg1"/>
                </a:solidFill>
                <a:latin typeface="Calibri" charset="0"/>
                <a:ea typeface="黑体" charset="0"/>
                <a:cs typeface="黑体" charset="0"/>
              </a:rPr>
              <a:t>私有信号多出一个时，相应概率高于</a:t>
            </a:r>
            <a:r>
              <a:rPr lang="en-US" altLang="zh-CN" dirty="0">
                <a:solidFill>
                  <a:schemeClr val="bg1"/>
                </a:solidFill>
                <a:latin typeface="Calibri" charset="0"/>
                <a:ea typeface="黑体" charset="0"/>
                <a:cs typeface="黑体" charset="0"/>
              </a:rPr>
              <a:t>1/2</a:t>
            </a:r>
          </a:p>
          <a:p>
            <a:pPr marL="609600" indent="-609600"/>
            <a:r>
              <a:rPr lang="zh-CN" altLang="en-US" dirty="0">
                <a:solidFill>
                  <a:schemeClr val="bg1"/>
                </a:solidFill>
                <a:latin typeface="Calibri" charset="0"/>
                <a:ea typeface="黑体" charset="0"/>
                <a:cs typeface="黑体" charset="0"/>
              </a:rPr>
              <a:t>后面的人如何知道前面人的私有信号？</a:t>
            </a:r>
          </a:p>
          <a:p>
            <a:pPr marL="990600" lvl="1" indent="-533400"/>
            <a:r>
              <a:rPr lang="zh-CN" altLang="en-US" dirty="0">
                <a:solidFill>
                  <a:schemeClr val="bg1"/>
                </a:solidFill>
                <a:latin typeface="Calibri" charset="0"/>
                <a:ea typeface="黑体" charset="0"/>
                <a:cs typeface="黑体" charset="0"/>
              </a:rPr>
              <a:t>未形成级联时：判断结果和私有信号一致</a:t>
            </a:r>
          </a:p>
          <a:p>
            <a:pPr marL="990600" lvl="1" indent="-533400"/>
            <a:r>
              <a:rPr lang="zh-CN" altLang="en-US" dirty="0">
                <a:solidFill>
                  <a:schemeClr val="bg1"/>
                </a:solidFill>
                <a:latin typeface="Calibri" charset="0"/>
                <a:ea typeface="黑体" charset="0"/>
                <a:cs typeface="黑体" charset="0"/>
              </a:rPr>
              <a:t>形成级联时：个体忽略自身信号跟从前人选择</a:t>
            </a:r>
          </a:p>
        </p:txBody>
      </p:sp>
      <p:sp>
        <p:nvSpPr>
          <p:cNvPr id="2" name="TextBox 1"/>
          <p:cNvSpPr txBox="1"/>
          <p:nvPr/>
        </p:nvSpPr>
        <p:spPr>
          <a:xfrm>
            <a:off x="829734" y="5608259"/>
            <a:ext cx="7552266" cy="1200328"/>
          </a:xfrm>
          <a:prstGeom prst="rect">
            <a:avLst/>
          </a:prstGeom>
          <a:solidFill>
            <a:srgbClr val="FFFFFF"/>
          </a:solidFill>
        </p:spPr>
        <p:txBody>
          <a:bodyPr wrap="square" rtlCol="0">
            <a:spAutoFit/>
          </a:bodyPr>
          <a:lstStyle/>
          <a:p>
            <a:r>
              <a:rPr lang="en-US" sz="2400" dirty="0">
                <a:solidFill>
                  <a:srgbClr val="000000"/>
                </a:solidFill>
                <a:latin typeface="黑体"/>
                <a:ea typeface="黑体"/>
                <a:cs typeface="黑体"/>
              </a:rPr>
              <a:t>结论1：</a:t>
            </a:r>
            <a:r>
              <a:rPr lang="zh-CN" altLang="en-US" sz="2400" dirty="0">
                <a:solidFill>
                  <a:srgbClr val="000000"/>
                </a:solidFill>
                <a:latin typeface="黑体"/>
                <a:ea typeface="黑体"/>
                <a:cs typeface="黑体"/>
              </a:rPr>
              <a:t>当</a:t>
            </a:r>
            <a:r>
              <a:rPr lang="en-US" sz="2400" dirty="0">
                <a:solidFill>
                  <a:srgbClr val="000000"/>
                </a:solidFill>
                <a:latin typeface="黑体"/>
                <a:ea typeface="黑体"/>
                <a:cs typeface="黑体"/>
              </a:rPr>
              <a:t>一个</a:t>
            </a:r>
            <a:r>
              <a:rPr lang="zh-CN" altLang="en-US" sz="2400" dirty="0">
                <a:solidFill>
                  <a:srgbClr val="000000"/>
                </a:solidFill>
                <a:latin typeface="黑体"/>
                <a:ea typeface="黑体"/>
                <a:cs typeface="黑体"/>
              </a:rPr>
              <a:t>私有信号比另一个</a:t>
            </a:r>
            <a:r>
              <a:rPr lang="en-US" sz="2400" dirty="0">
                <a:solidFill>
                  <a:srgbClr val="000000"/>
                </a:solidFill>
                <a:latin typeface="黑体"/>
                <a:ea typeface="黑体"/>
                <a:cs typeface="黑体"/>
              </a:rPr>
              <a:t>多出2个就会形成级联</a:t>
            </a:r>
          </a:p>
          <a:p>
            <a:r>
              <a:rPr lang="zh-CN" altLang="en-US" sz="2400" dirty="0">
                <a:solidFill>
                  <a:srgbClr val="000000"/>
                </a:solidFill>
                <a:latin typeface="黑体"/>
                <a:ea typeface="黑体"/>
                <a:cs typeface="黑体"/>
              </a:rPr>
              <a:t>结论</a:t>
            </a:r>
            <a:r>
              <a:rPr lang="en-US" altLang="zh-CN" sz="2400" dirty="0">
                <a:solidFill>
                  <a:srgbClr val="000000"/>
                </a:solidFill>
                <a:latin typeface="黑体"/>
                <a:ea typeface="黑体"/>
                <a:cs typeface="黑体"/>
              </a:rPr>
              <a:t>2</a:t>
            </a:r>
            <a:r>
              <a:rPr lang="zh-CN" altLang="en-US" sz="2400" dirty="0">
                <a:solidFill>
                  <a:srgbClr val="000000"/>
                </a:solidFill>
                <a:latin typeface="黑体"/>
                <a:ea typeface="黑体"/>
                <a:cs typeface="黑体"/>
              </a:rPr>
              <a:t>：形成级联前后人能够推测前人的私有信号，级联开始后便不能推测</a:t>
            </a:r>
            <a:endParaRPr lang="en-US" altLang="zh-CN" sz="2400" dirty="0">
              <a:solidFill>
                <a:srgbClr val="000000"/>
              </a:solidFill>
              <a:latin typeface="黑体"/>
              <a:ea typeface="黑体"/>
              <a:cs typeface="黑体"/>
            </a:endParaRPr>
          </a:p>
        </p:txBody>
      </p:sp>
      <p:sp>
        <p:nvSpPr>
          <p:cNvPr id="3" name="Curved Down Arrow 2"/>
          <p:cNvSpPr/>
          <p:nvPr/>
        </p:nvSpPr>
        <p:spPr>
          <a:xfrm>
            <a:off x="6468534" y="4605867"/>
            <a:ext cx="1320800" cy="846667"/>
          </a:xfrm>
          <a:prstGeom prst="curvedDown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3348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blinds(horizontal)">
                                      <p:cBhvr>
                                        <p:cTn id="7" dur="500"/>
                                        <p:tgtEl>
                                          <p:spTgt spid="1187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blinds(horizontal)">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8787">
                                            <p:txEl>
                                              <p:pRg st="2" end="2"/>
                                            </p:txEl>
                                          </p:spTgt>
                                        </p:tgtEl>
                                        <p:attrNameLst>
                                          <p:attrName>style.visibility</p:attrName>
                                        </p:attrNameLst>
                                      </p:cBhvr>
                                      <p:to>
                                        <p:strVal val="visible"/>
                                      </p:to>
                                    </p:set>
                                    <p:animEffect transition="in" filter="blinds(horizontal)">
                                      <p:cBhvr>
                                        <p:cTn id="17" dur="500"/>
                                        <p:tgtEl>
                                          <p:spTgt spid="1187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8787">
                                            <p:txEl>
                                              <p:pRg st="3" end="3"/>
                                            </p:txEl>
                                          </p:spTgt>
                                        </p:tgtEl>
                                        <p:attrNameLst>
                                          <p:attrName>style.visibility</p:attrName>
                                        </p:attrNameLst>
                                      </p:cBhvr>
                                      <p:to>
                                        <p:strVal val="visible"/>
                                      </p:to>
                                    </p:set>
                                    <p:animEffect transition="in" filter="blinds(horizontal)">
                                      <p:cBhvr>
                                        <p:cTn id="22" dur="500"/>
                                        <p:tgtEl>
                                          <p:spTgt spid="118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8787">
                                            <p:txEl>
                                              <p:pRg st="4" end="4"/>
                                            </p:txEl>
                                          </p:spTgt>
                                        </p:tgtEl>
                                        <p:attrNameLst>
                                          <p:attrName>style.visibility</p:attrName>
                                        </p:attrNameLst>
                                      </p:cBhvr>
                                      <p:to>
                                        <p:strVal val="visible"/>
                                      </p:to>
                                    </p:set>
                                    <p:animEffect transition="in" filter="blinds(horizontal)">
                                      <p:cBhvr>
                                        <p:cTn id="27" dur="500"/>
                                        <p:tgtEl>
                                          <p:spTgt spid="1187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8787">
                                            <p:txEl>
                                              <p:pRg st="5" end="5"/>
                                            </p:txEl>
                                          </p:spTgt>
                                        </p:tgtEl>
                                        <p:attrNameLst>
                                          <p:attrName>style.visibility</p:attrName>
                                        </p:attrNameLst>
                                      </p:cBhvr>
                                      <p:to>
                                        <p:strVal val="visible"/>
                                      </p:to>
                                    </p:set>
                                    <p:animEffect transition="in" filter="blinds(horizontal)">
                                      <p:cBhvr>
                                        <p:cTn id="32" dur="500"/>
                                        <p:tgtEl>
                                          <p:spTgt spid="118787">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18787">
                                            <p:txEl>
                                              <p:pRg st="6" end="6"/>
                                            </p:txEl>
                                          </p:spTgt>
                                        </p:tgtEl>
                                        <p:attrNameLst>
                                          <p:attrName>style.visibility</p:attrName>
                                        </p:attrNameLst>
                                      </p:cBhvr>
                                      <p:to>
                                        <p:strVal val="visible"/>
                                      </p:to>
                                    </p:set>
                                    <p:animEffect transition="in" filter="blinds(horizontal)">
                                      <p:cBhvr>
                                        <p:cTn id="35" dur="500"/>
                                        <p:tgtEl>
                                          <p:spTgt spid="11878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7B541-4ABE-4C51-8196-0964C5A475E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C11898B-D77E-4DFA-9169-3463E33B119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1D06E4A-D533-4825-9B12-37D4954D096B}"/>
              </a:ext>
            </a:extLst>
          </p:cNvPr>
          <p:cNvPicPr>
            <a:picLocks noChangeAspect="1"/>
          </p:cNvPicPr>
          <p:nvPr/>
        </p:nvPicPr>
        <p:blipFill>
          <a:blip r:embed="rId2"/>
          <a:stretch>
            <a:fillRect/>
          </a:stretch>
        </p:blipFill>
        <p:spPr>
          <a:xfrm>
            <a:off x="0" y="626532"/>
            <a:ext cx="9144000" cy="5723467"/>
          </a:xfrm>
          <a:prstGeom prst="rect">
            <a:avLst/>
          </a:prstGeom>
        </p:spPr>
      </p:pic>
    </p:spTree>
    <p:extLst>
      <p:ext uri="{BB962C8B-B14F-4D97-AF65-F5344CB8AC3E}">
        <p14:creationId xmlns:p14="http://schemas.microsoft.com/office/powerpoint/2010/main" val="182606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D665B862-0A04-6B40-945B-456EBBAACEF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按照模型给出判断（例子）</a:t>
            </a:r>
          </a:p>
        </p:txBody>
      </p:sp>
      <p:sp>
        <p:nvSpPr>
          <p:cNvPr id="3" name="内容占位符 2">
            <a:extLst>
              <a:ext uri="{FF2B5EF4-FFF2-40B4-BE49-F238E27FC236}">
                <a16:creationId xmlns:a16="http://schemas.microsoft.com/office/drawing/2014/main" id="{385790DB-649C-DB44-9D74-C960664139E4}"/>
              </a:ext>
            </a:extLst>
          </p:cNvPr>
          <p:cNvSpPr>
            <a:spLocks noGrp="1"/>
          </p:cNvSpPr>
          <p:nvPr>
            <p:ph idx="1"/>
          </p:nvPr>
        </p:nvSpPr>
        <p:spPr>
          <a:xfrm>
            <a:off x="1485900" y="3143250"/>
            <a:ext cx="6286500" cy="971550"/>
          </a:xfrm>
          <a:solidFill>
            <a:schemeClr val="accent6">
              <a:lumMod val="50000"/>
            </a:schemeClr>
          </a:solidFill>
        </p:spPr>
        <p:txBody>
          <a:bodyPr/>
          <a:lstStyle/>
          <a:p>
            <a:r>
              <a:rPr lang="zh-CN" altLang="en-US" dirty="0">
                <a:latin typeface="黑体" panose="02010609060101010101" pitchFamily="49" charset="-122"/>
                <a:ea typeface="黑体" panose="02010609060101010101" pitchFamily="49" charset="-122"/>
              </a:rPr>
              <a:t>信号</a:t>
            </a:r>
            <a:r>
              <a:rPr lang="en-US" altLang="zh-CN" dirty="0">
                <a:latin typeface="黑体" panose="02010609060101010101" pitchFamily="49" charset="-122"/>
                <a:ea typeface="黑体" panose="02010609060101010101" pitchFamily="49" charset="-122"/>
              </a:rPr>
              <a:t>: b, b, </a:t>
            </a:r>
            <a:r>
              <a:rPr lang="en-US" altLang="zh-CN" dirty="0">
                <a:solidFill>
                  <a:srgbClr val="FFFFFF"/>
                </a:solidFill>
                <a:latin typeface="黑体" panose="02010609060101010101" pitchFamily="49" charset="-122"/>
                <a:ea typeface="黑体" panose="02010609060101010101" pitchFamily="49" charset="-122"/>
              </a:rPr>
              <a:t>r, r, b, r, r, r, b, r, …</a:t>
            </a:r>
          </a:p>
          <a:p>
            <a:r>
              <a:rPr lang="zh-CN" altLang="en-US" dirty="0">
                <a:latin typeface="黑体" panose="02010609060101010101" pitchFamily="49" charset="-122"/>
                <a:ea typeface="黑体" panose="02010609060101010101" pitchFamily="49" charset="-122"/>
              </a:rPr>
              <a:t>判断</a:t>
            </a:r>
            <a:r>
              <a:rPr lang="en-US" altLang="zh-CN" dirty="0">
                <a:latin typeface="黑体" panose="02010609060101010101" pitchFamily="49" charset="-122"/>
                <a:ea typeface="黑体" panose="02010609060101010101" pitchFamily="49" charset="-122"/>
              </a:rPr>
              <a:t>: B, B, </a:t>
            </a:r>
            <a:r>
              <a:rPr lang="en-US" altLang="zh-CN" dirty="0">
                <a:solidFill>
                  <a:srgbClr val="FFFF00"/>
                </a:solidFill>
                <a:latin typeface="黑体" panose="02010609060101010101" pitchFamily="49" charset="-122"/>
                <a:ea typeface="黑体" panose="02010609060101010101" pitchFamily="49" charset="-122"/>
              </a:rPr>
              <a:t>B, B, B, B, B, B, B, B</a:t>
            </a:r>
            <a:r>
              <a:rPr lang="en-US" altLang="zh-CN" dirty="0">
                <a:solidFill>
                  <a:srgbClr val="B7DEE8"/>
                </a:solidFill>
                <a:latin typeface="黑体" panose="02010609060101010101" pitchFamily="49" charset="-122"/>
                <a:ea typeface="黑体" panose="02010609060101010101" pitchFamily="49" charset="-122"/>
              </a:rPr>
              <a:t>, …</a:t>
            </a:r>
            <a:endParaRPr lang="zh-CN" altLang="en-US" dirty="0">
              <a:solidFill>
                <a:srgbClr val="B7DEE8"/>
              </a:solidFill>
              <a:latin typeface="黑体" panose="02010609060101010101" pitchFamily="49" charset="-122"/>
              <a:ea typeface="黑体" panose="02010609060101010101" pitchFamily="49" charset="-122"/>
            </a:endParaRPr>
          </a:p>
        </p:txBody>
      </p:sp>
      <p:sp>
        <p:nvSpPr>
          <p:cNvPr id="4" name="内容占位符 2">
            <a:extLst>
              <a:ext uri="{FF2B5EF4-FFF2-40B4-BE49-F238E27FC236}">
                <a16:creationId xmlns:a16="http://schemas.microsoft.com/office/drawing/2014/main" id="{CA5913A4-DEA2-9142-B2E8-6E3F83BF921F}"/>
              </a:ext>
            </a:extLst>
          </p:cNvPr>
          <p:cNvSpPr txBox="1">
            <a:spLocks/>
          </p:cNvSpPr>
          <p:nvPr/>
        </p:nvSpPr>
        <p:spPr bwMode="auto">
          <a:xfrm>
            <a:off x="1485900" y="2057400"/>
            <a:ext cx="6286500" cy="971550"/>
          </a:xfrm>
          <a:prstGeom prst="rect">
            <a:avLst/>
          </a:prstGeom>
          <a:solidFill>
            <a:schemeClr val="accent1">
              <a:lumMod val="75000"/>
            </a:schemeClr>
          </a:solidFill>
          <a:ln>
            <a:noFill/>
          </a:ln>
          <a:extLst>
            <a:ext uri="{FAA26D3D-D897-4be2-8F04-BA451C77F1D7}">
              <ma14:placeholderFlag xmlns:ma14="http://schemas.microsoft.com/office/mac/drawingml/2011/main" xmlns="" val="1"/>
            </a:ext>
          </a:extLst>
        </p:spPr>
        <p:txBody>
          <a:bodyPr rIns="0"/>
          <a:lstStyle>
            <a:lvl1pPr marL="342900" indent="-342900" algn="l" rtl="0" eaLnBrk="0" fontAlgn="base" hangingPunct="0">
              <a:spcBef>
                <a:spcPct val="20000"/>
              </a:spcBef>
              <a:spcAft>
                <a:spcPct val="0"/>
              </a:spcAft>
              <a:buFont typeface="Arial" charset="0"/>
              <a:buChar char="•"/>
              <a:defRPr kumimoji="1" sz="3200" kern="1200">
                <a:solidFill>
                  <a:schemeClr val="bg1"/>
                </a:solidFill>
                <a:latin typeface="+mn-lt"/>
                <a:ea typeface="+mn-ea"/>
                <a:cs typeface="宋体" charset="0"/>
              </a:defRPr>
            </a:lvl1pPr>
            <a:lvl2pPr marL="742950" indent="-285750" algn="l" rtl="0" eaLnBrk="0" fontAlgn="base" hangingPunct="0">
              <a:spcBef>
                <a:spcPct val="20000"/>
              </a:spcBef>
              <a:spcAft>
                <a:spcPct val="0"/>
              </a:spcAft>
              <a:buFont typeface="Arial" charset="0"/>
              <a:buChar char="–"/>
              <a:defRPr kumimoji="1"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zh-CN" altLang="en-US" sz="2400" dirty="0">
                <a:latin typeface="黑体"/>
                <a:ea typeface="黑体"/>
                <a:cs typeface="黑体"/>
              </a:rPr>
              <a:t>信号</a:t>
            </a:r>
            <a:r>
              <a:rPr lang="en-US" altLang="zh-CN" sz="2400" dirty="0">
                <a:latin typeface="Courier"/>
                <a:cs typeface="Courier"/>
              </a:rPr>
              <a:t>: b, r, b, r, r, b, b, r, b</a:t>
            </a:r>
          </a:p>
          <a:p>
            <a:pPr>
              <a:defRPr/>
            </a:pPr>
            <a:r>
              <a:rPr lang="zh-CN" altLang="en-US" sz="2400" dirty="0">
                <a:latin typeface="黑体"/>
                <a:ea typeface="黑体"/>
                <a:cs typeface="黑体"/>
              </a:rPr>
              <a:t>判断</a:t>
            </a:r>
            <a:r>
              <a:rPr lang="en-US" altLang="zh-CN" sz="2400" dirty="0">
                <a:latin typeface="Courier"/>
                <a:cs typeface="Courier"/>
              </a:rPr>
              <a:t>: B, R, B, R, R, B, B, R, B</a:t>
            </a:r>
            <a:endParaRPr lang="zh-CN" altLang="en-US" sz="2400" dirty="0">
              <a:latin typeface="Courier"/>
              <a:cs typeface="Courier"/>
            </a:endParaRPr>
          </a:p>
        </p:txBody>
      </p:sp>
      <p:sp>
        <p:nvSpPr>
          <p:cNvPr id="35844" name="内容占位符 2">
            <a:extLst>
              <a:ext uri="{FF2B5EF4-FFF2-40B4-BE49-F238E27FC236}">
                <a16:creationId xmlns:a16="http://schemas.microsoft.com/office/drawing/2014/main" id="{568F071D-C98E-4149-98BB-1B38DEDB7A97}"/>
              </a:ext>
            </a:extLst>
          </p:cNvPr>
          <p:cNvSpPr txBox="1">
            <a:spLocks/>
          </p:cNvSpPr>
          <p:nvPr/>
        </p:nvSpPr>
        <p:spPr bwMode="auto">
          <a:xfrm>
            <a:off x="1485900" y="4286250"/>
            <a:ext cx="6286500" cy="1028700"/>
          </a:xfrm>
          <a:prstGeom prst="rect">
            <a:avLst/>
          </a:prstGeom>
          <a:solidFill>
            <a:srgbClr val="006600"/>
          </a:solidFill>
          <a:ln>
            <a:noFill/>
          </a:ln>
          <a:extLs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Ins="0"/>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0" hangingPunct="0">
              <a:spcBef>
                <a:spcPct val="20000"/>
              </a:spcBef>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信号</a:t>
            </a:r>
            <a:r>
              <a:rPr lang="en-US" altLang="zh-CN" dirty="0">
                <a:solidFill>
                  <a:schemeClr val="bg1"/>
                </a:solidFill>
                <a:latin typeface="Courier" pitchFamily="2" charset="0"/>
              </a:rPr>
              <a:t>: b, r, b, r, r, r, b, b, …</a:t>
            </a:r>
          </a:p>
          <a:p>
            <a:pPr eaLnBrk="0" hangingPunct="0">
              <a:spcBef>
                <a:spcPct val="20000"/>
              </a:spcBef>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判断</a:t>
            </a:r>
            <a:r>
              <a:rPr lang="en-US" altLang="zh-CN" dirty="0">
                <a:solidFill>
                  <a:schemeClr val="bg1"/>
                </a:solidFill>
                <a:latin typeface="Courier" pitchFamily="2" charset="0"/>
              </a:rPr>
              <a:t>: B, R, B, R, R, R, </a:t>
            </a:r>
            <a:r>
              <a:rPr lang="en-US" altLang="zh-CN" dirty="0">
                <a:solidFill>
                  <a:srgbClr val="FFFF00"/>
                </a:solidFill>
                <a:latin typeface="Courier" pitchFamily="2" charset="0"/>
              </a:rPr>
              <a:t>R, R, </a:t>
            </a:r>
            <a:r>
              <a:rPr lang="en-US" altLang="zh-CN" dirty="0">
                <a:solidFill>
                  <a:srgbClr val="B7DEE8"/>
                </a:solidFill>
                <a:latin typeface="Courier" pitchFamily="2" charset="0"/>
              </a:rPr>
              <a:t>…</a:t>
            </a:r>
            <a:endParaRPr lang="zh-CN" altLang="en-US" dirty="0">
              <a:solidFill>
                <a:srgbClr val="B7DEE8"/>
              </a:solidFill>
              <a:latin typeface="Courier" pitchFamily="2" charset="0"/>
            </a:endParaRPr>
          </a:p>
        </p:txBody>
      </p:sp>
    </p:spTree>
    <p:extLst>
      <p:ext uri="{BB962C8B-B14F-4D97-AF65-F5344CB8AC3E}">
        <p14:creationId xmlns:p14="http://schemas.microsoft.com/office/powerpoint/2010/main" val="84086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8F02F-DBEC-3740-B1CC-278CEA3AA5FD}"/>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DEC4CE27-1B64-8D4E-945A-54D0274E1EA0}"/>
              </a:ext>
            </a:extLst>
          </p:cNvPr>
          <p:cNvSpPr>
            <a:spLocks noGrp="1"/>
          </p:cNvSpPr>
          <p:nvPr>
            <p:ph idx="1"/>
          </p:nvPr>
        </p:nvSpPr>
        <p:spPr>
          <a:xfrm>
            <a:off x="797442" y="2057401"/>
            <a:ext cx="7416209" cy="3028950"/>
          </a:xfrm>
        </p:spPr>
        <p:txBody>
          <a:bodyPr/>
          <a:lstStyle/>
          <a:p>
            <a:r>
              <a:rPr lang="zh-CN" altLang="en-US" dirty="0">
                <a:latin typeface="Heiti SC Medium" pitchFamily="2" charset="-128"/>
                <a:ea typeface="Heiti SC Medium" pitchFamily="2" charset="-128"/>
              </a:rPr>
              <a:t>假如，做实验的两个坛子，一个有</a:t>
            </a:r>
            <a:r>
              <a:rPr lang="en-US" altLang="zh-CN" dirty="0">
                <a:latin typeface="Heiti SC Medium" pitchFamily="2" charset="-128"/>
                <a:ea typeface="Heiti SC Medium" pitchFamily="2" charset="-128"/>
              </a:rPr>
              <a:t>3</a:t>
            </a:r>
            <a:r>
              <a:rPr lang="zh-CN" altLang="en-US" dirty="0">
                <a:latin typeface="Heiti SC Medium" pitchFamily="2" charset="-128"/>
                <a:ea typeface="Heiti SC Medium" pitchFamily="2" charset="-128"/>
              </a:rPr>
              <a:t>红</a:t>
            </a:r>
            <a:r>
              <a:rPr lang="en-US" altLang="zh-CN" dirty="0">
                <a:latin typeface="Heiti SC Medium" pitchFamily="2" charset="-128"/>
                <a:ea typeface="Heiti SC Medium" pitchFamily="2" charset="-128"/>
              </a:rPr>
              <a:t>1</a:t>
            </a:r>
            <a:r>
              <a:rPr lang="zh-CN" altLang="en-US" dirty="0">
                <a:latin typeface="Heiti SC Medium" pitchFamily="2" charset="-128"/>
                <a:ea typeface="Heiti SC Medium" pitchFamily="2" charset="-128"/>
              </a:rPr>
              <a:t>蓝球，另一个有</a:t>
            </a:r>
            <a:r>
              <a:rPr lang="en-US" altLang="zh-CN" dirty="0">
                <a:latin typeface="Heiti SC Medium" pitchFamily="2" charset="-128"/>
                <a:ea typeface="Heiti SC Medium" pitchFamily="2" charset="-128"/>
              </a:rPr>
              <a:t>3</a:t>
            </a:r>
            <a:r>
              <a:rPr lang="zh-CN" altLang="en-US" dirty="0">
                <a:latin typeface="Heiti SC Medium" pitchFamily="2" charset="-128"/>
                <a:ea typeface="Heiti SC Medium" pitchFamily="2" charset="-128"/>
              </a:rPr>
              <a:t>蓝</a:t>
            </a:r>
            <a:r>
              <a:rPr lang="en-US" altLang="zh-CN" dirty="0">
                <a:latin typeface="Heiti SC Medium" pitchFamily="2" charset="-128"/>
                <a:ea typeface="Heiti SC Medium" pitchFamily="2" charset="-128"/>
              </a:rPr>
              <a:t>1</a:t>
            </a:r>
            <a:r>
              <a:rPr lang="zh-CN" altLang="en-US" dirty="0">
                <a:latin typeface="Heiti SC Medium" pitchFamily="2" charset="-128"/>
                <a:ea typeface="Heiti SC Medium" pitchFamily="2" charset="-128"/>
              </a:rPr>
              <a:t>红球，我们会有什么结论？（级联何时开始）</a:t>
            </a:r>
            <a:endParaRPr lang="en-US" altLang="zh-CN" dirty="0">
              <a:latin typeface="Heiti SC Medium" pitchFamily="2" charset="-128"/>
              <a:ea typeface="Heiti SC Medium" pitchFamily="2" charset="-128"/>
            </a:endParaRPr>
          </a:p>
          <a:p>
            <a:r>
              <a:rPr kumimoji="1" lang="zh-CN" altLang="en-US" dirty="0">
                <a:latin typeface="Heiti SC Medium" pitchFamily="2" charset="-128"/>
                <a:ea typeface="Heiti SC Medium" pitchFamily="2" charset="-128"/>
              </a:rPr>
              <a:t>假如，做实验的两个坛子拿出来的概率分别是 </a:t>
            </a:r>
            <a:r>
              <a:rPr kumimoji="1" lang="en-US" altLang="zh-CN" dirty="0">
                <a:latin typeface="Heiti SC Medium" pitchFamily="2" charset="-128"/>
                <a:ea typeface="Heiti SC Medium" pitchFamily="2" charset="-128"/>
              </a:rPr>
              <a:t>0.4</a:t>
            </a:r>
            <a:r>
              <a:rPr kumimoji="1" lang="zh-CN" altLang="en-US" dirty="0">
                <a:latin typeface="Heiti SC Medium" pitchFamily="2" charset="-128"/>
                <a:ea typeface="Heiti SC Medium" pitchFamily="2" charset="-128"/>
              </a:rPr>
              <a:t>，</a:t>
            </a:r>
            <a:r>
              <a:rPr kumimoji="1" lang="en-US" altLang="zh-CN" dirty="0">
                <a:latin typeface="Heiti SC Medium" pitchFamily="2" charset="-128"/>
                <a:ea typeface="Heiti SC Medium" pitchFamily="2" charset="-128"/>
              </a:rPr>
              <a:t>0.6</a:t>
            </a:r>
            <a:r>
              <a:rPr kumimoji="1" lang="zh-CN" altLang="en-US" dirty="0">
                <a:latin typeface="Heiti SC Medium" pitchFamily="2" charset="-128"/>
                <a:ea typeface="Heiti SC Medium" pitchFamily="2" charset="-128"/>
              </a:rPr>
              <a:t>，</a:t>
            </a:r>
            <a:r>
              <a:rPr lang="zh-CN" altLang="en-US" dirty="0">
                <a:latin typeface="Heiti SC Medium" pitchFamily="2" charset="-128"/>
                <a:ea typeface="Heiti SC Medium" pitchFamily="2" charset="-128"/>
              </a:rPr>
              <a:t>我们会有什么结论？（级联何时开始）</a:t>
            </a:r>
            <a:endParaRPr lang="en-US" altLang="zh-CN" dirty="0">
              <a:latin typeface="Heiti SC Medium" pitchFamily="2" charset="-128"/>
              <a:ea typeface="Heiti SC Medium" pitchFamily="2" charset="-128"/>
            </a:endParaRPr>
          </a:p>
          <a:p>
            <a:r>
              <a:rPr kumimoji="1" lang="zh-CN" altLang="en-US" dirty="0">
                <a:latin typeface="Heiti SC Medium" pitchFamily="2" charset="-128"/>
                <a:ea typeface="Heiti SC Medium" pitchFamily="2" charset="-128"/>
              </a:rPr>
              <a:t>假如，</a:t>
            </a:r>
            <a:r>
              <a:rPr kumimoji="1" lang="en-US" altLang="zh-CN" dirty="0">
                <a:latin typeface="Heiti SC Medium" pitchFamily="2" charset="-128"/>
                <a:ea typeface="Heiti SC Medium" pitchFamily="2" charset="-128"/>
              </a:rPr>
              <a:t>…</a:t>
            </a:r>
            <a:endParaRPr kumimoji="1" lang="zh-CN"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2347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id="{959474FE-AD31-7F4A-967E-4E4FCADCAD08}"/>
              </a:ext>
            </a:extLst>
          </p:cNvPr>
          <p:cNvSpPr>
            <a:spLocks noGrp="1"/>
          </p:cNvSpPr>
          <p:nvPr>
            <p:ph type="title"/>
          </p:nvPr>
        </p:nvSpPr>
        <p:spPr>
          <a:xfrm>
            <a:off x="1485900" y="1063228"/>
            <a:ext cx="6172200" cy="651272"/>
          </a:xfrm>
        </p:spPr>
        <p:txBody>
          <a:bodyPr/>
          <a:lstStyle/>
          <a:p>
            <a:r>
              <a:rPr lang="zh-CN" altLang="en-US" sz="3000">
                <a:latin typeface="黑体" panose="02010609060101010101" pitchFamily="49" charset="-122"/>
                <a:ea typeface="黑体" panose="02010609060101010101" pitchFamily="49" charset="-122"/>
              </a:rPr>
              <a:t>信息级联现象的一种通用模型</a:t>
            </a:r>
          </a:p>
        </p:txBody>
      </p:sp>
      <p:sp>
        <p:nvSpPr>
          <p:cNvPr id="31746" name="内容占位符 2">
            <a:extLst>
              <a:ext uri="{FF2B5EF4-FFF2-40B4-BE49-F238E27FC236}">
                <a16:creationId xmlns:a16="http://schemas.microsoft.com/office/drawing/2014/main" id="{1C5924B3-ECB0-4546-8FB3-5925C999925B}"/>
              </a:ext>
            </a:extLst>
          </p:cNvPr>
          <p:cNvSpPr>
            <a:spLocks noGrp="1"/>
          </p:cNvSpPr>
          <p:nvPr>
            <p:ph idx="1"/>
          </p:nvPr>
        </p:nvSpPr>
        <p:spPr>
          <a:xfrm>
            <a:off x="685800" y="1771650"/>
            <a:ext cx="7655442" cy="3143250"/>
          </a:xfrm>
        </p:spPr>
        <p:txBody>
          <a:bodyPr/>
          <a:lstStyle/>
          <a:p>
            <a:r>
              <a:rPr lang="zh-CN" altLang="en-US" sz="2400" dirty="0">
                <a:ea typeface="黑体" panose="02010609060101010101" pitchFamily="49" charset="-122"/>
              </a:rPr>
              <a:t>某事物以两种状态之一随机出现，好（</a:t>
            </a:r>
            <a:r>
              <a:rPr lang="en-US" altLang="zh-CN" sz="2400" dirty="0">
                <a:ea typeface="黑体" panose="02010609060101010101" pitchFamily="49" charset="-122"/>
              </a:rPr>
              <a:t>G</a:t>
            </a:r>
            <a:r>
              <a:rPr lang="zh-CN" altLang="en-US" sz="2400" dirty="0">
                <a:ea typeface="黑体" panose="02010609060101010101" pitchFamily="49" charset="-122"/>
              </a:rPr>
              <a:t>）状态与差（</a:t>
            </a:r>
            <a:r>
              <a:rPr lang="en-US" altLang="zh-CN" sz="2400" dirty="0">
                <a:ea typeface="黑体" panose="02010609060101010101" pitchFamily="49" charset="-122"/>
              </a:rPr>
              <a:t>B</a:t>
            </a:r>
            <a:r>
              <a:rPr lang="zh-CN" altLang="en-US" sz="2400" dirty="0">
                <a:ea typeface="黑体" panose="02010609060101010101" pitchFamily="49" charset="-122"/>
              </a:rPr>
              <a:t>）状态，先验概率分别为</a:t>
            </a:r>
            <a:r>
              <a:rPr lang="en-US" altLang="zh-CN" sz="2400" dirty="0">
                <a:ea typeface="黑体" panose="02010609060101010101" pitchFamily="49" charset="-122"/>
              </a:rPr>
              <a:t>p</a:t>
            </a:r>
            <a:r>
              <a:rPr lang="zh-CN" altLang="en-US" sz="2400" dirty="0">
                <a:ea typeface="黑体" panose="02010609060101010101" pitchFamily="49" charset="-122"/>
              </a:rPr>
              <a:t>和</a:t>
            </a:r>
            <a:r>
              <a:rPr lang="en-US" altLang="zh-CN" sz="2400" dirty="0">
                <a:ea typeface="黑体" panose="02010609060101010101" pitchFamily="49" charset="-122"/>
              </a:rPr>
              <a:t>1-p</a:t>
            </a:r>
          </a:p>
          <a:p>
            <a:r>
              <a:rPr lang="zh-CN" altLang="en-US" sz="2400" dirty="0">
                <a:ea typeface="黑体" panose="02010609060101010101" pitchFamily="49" charset="-122"/>
              </a:rPr>
              <a:t>参与人需要根据一定的条件来判断是什么状态出现了，认为是</a:t>
            </a:r>
            <a:r>
              <a:rPr lang="en-US" altLang="zh-CN" sz="2400" dirty="0">
                <a:ea typeface="黑体" panose="02010609060101010101" pitchFamily="49" charset="-122"/>
              </a:rPr>
              <a:t>G</a:t>
            </a:r>
            <a:r>
              <a:rPr lang="zh-CN" altLang="en-US" sz="2400" dirty="0">
                <a:ea typeface="黑体" panose="02010609060101010101" pitchFamily="49" charset="-122"/>
              </a:rPr>
              <a:t>，就“接受”，否则“拒绝”</a:t>
            </a:r>
            <a:endParaRPr lang="en-US" altLang="zh-CN" sz="2400" dirty="0">
              <a:ea typeface="黑体" panose="02010609060101010101" pitchFamily="49" charset="-122"/>
            </a:endParaRPr>
          </a:p>
          <a:p>
            <a:pPr lvl="1"/>
            <a:r>
              <a:rPr lang="zh-CN" altLang="en-US" sz="2000" dirty="0">
                <a:ea typeface="黑体" panose="02010609060101010101" pitchFamily="49" charset="-122"/>
              </a:rPr>
              <a:t>如果接受的真是好状态，得回报</a:t>
            </a:r>
            <a:r>
              <a:rPr lang="en-US" altLang="zh-CN" sz="2000" dirty="0">
                <a:ea typeface="黑体" panose="02010609060101010101" pitchFamily="49" charset="-122"/>
              </a:rPr>
              <a:t>v</a:t>
            </a:r>
            <a:r>
              <a:rPr lang="en-US" altLang="zh-CN" sz="2000" baseline="-25000" dirty="0">
                <a:ea typeface="黑体" panose="02010609060101010101" pitchFamily="49" charset="-122"/>
              </a:rPr>
              <a:t>g</a:t>
            </a:r>
            <a:r>
              <a:rPr lang="zh-CN" altLang="en-US" sz="2000" dirty="0">
                <a:ea typeface="黑体" panose="02010609060101010101" pitchFamily="49" charset="-122"/>
              </a:rPr>
              <a:t>，如果接受了一个差状态，得回报（惩罚）</a:t>
            </a:r>
            <a:r>
              <a:rPr lang="en-US" altLang="zh-CN" sz="2000" dirty="0" err="1">
                <a:ea typeface="黑体" panose="02010609060101010101" pitchFamily="49" charset="-122"/>
              </a:rPr>
              <a:t>v</a:t>
            </a:r>
            <a:r>
              <a:rPr lang="en-US" altLang="zh-CN" sz="2000" baseline="-25000" dirty="0" err="1">
                <a:ea typeface="黑体" panose="02010609060101010101" pitchFamily="49" charset="-122"/>
              </a:rPr>
              <a:t>b</a:t>
            </a:r>
            <a:r>
              <a:rPr lang="zh-CN" altLang="en-US" sz="2000" dirty="0">
                <a:ea typeface="黑体" panose="02010609060101010101" pitchFamily="49" charset="-122"/>
              </a:rPr>
              <a:t>。如果拒绝，则回报总是</a:t>
            </a:r>
            <a:r>
              <a:rPr lang="en-US" altLang="zh-CN" sz="2000" dirty="0">
                <a:ea typeface="黑体" panose="02010609060101010101" pitchFamily="49" charset="-122"/>
              </a:rPr>
              <a:t>0</a:t>
            </a:r>
            <a:r>
              <a:rPr lang="zh-CN" altLang="en-US" sz="2000" dirty="0">
                <a:ea typeface="黑体" panose="02010609060101010101" pitchFamily="49" charset="-122"/>
              </a:rPr>
              <a:t>。</a:t>
            </a:r>
            <a:endParaRPr lang="en-US" altLang="zh-CN" sz="2000" dirty="0">
              <a:ea typeface="黑体" panose="02010609060101010101" pitchFamily="49" charset="-122"/>
            </a:endParaRPr>
          </a:p>
          <a:p>
            <a:r>
              <a:rPr lang="zh-CN" altLang="en-US" sz="2400" dirty="0">
                <a:ea typeface="黑体" panose="02010609060101010101" pitchFamily="49" charset="-122"/>
              </a:rPr>
              <a:t>应该如何做这种判断（以得到较大回报期望）？且若大家都这么判断，是否会形成级联？</a:t>
            </a:r>
            <a:endParaRPr lang="en-US" altLang="zh-CN" sz="2400" dirty="0">
              <a:ea typeface="黑体" panose="02010609060101010101" pitchFamily="49" charset="-122"/>
            </a:endParaRPr>
          </a:p>
          <a:p>
            <a:pPr lvl="1"/>
            <a:r>
              <a:rPr lang="zh-CN" altLang="en-US" sz="2000" dirty="0">
                <a:ea typeface="黑体" panose="02010609060101010101" pitchFamily="49" charset="-122"/>
              </a:rPr>
              <a:t>假设在没有任何额外信息的情形，接受的回报期望为</a:t>
            </a:r>
            <a:r>
              <a:rPr lang="en-US" altLang="zh-CN" sz="2000" dirty="0">
                <a:ea typeface="黑体" panose="02010609060101010101" pitchFamily="49" charset="-122"/>
              </a:rPr>
              <a:t>0</a:t>
            </a:r>
            <a:r>
              <a:rPr lang="zh-CN" altLang="en-US" sz="2000" dirty="0">
                <a:ea typeface="黑体" panose="02010609060101010101" pitchFamily="49" charset="-122"/>
              </a:rPr>
              <a:t>，即</a:t>
            </a:r>
            <a:endParaRPr lang="en-US" altLang="zh-CN" sz="1800" dirty="0">
              <a:ea typeface="黑体" panose="02010609060101010101" pitchFamily="49" charset="-122"/>
            </a:endParaRPr>
          </a:p>
        </p:txBody>
      </p:sp>
      <p:graphicFrame>
        <p:nvGraphicFramePr>
          <p:cNvPr id="31747" name="对象 1">
            <a:extLst>
              <a:ext uri="{FF2B5EF4-FFF2-40B4-BE49-F238E27FC236}">
                <a16:creationId xmlns:a16="http://schemas.microsoft.com/office/drawing/2014/main" id="{C801726D-DA44-1A48-B41B-224B2266E3CE}"/>
              </a:ext>
            </a:extLst>
          </p:cNvPr>
          <p:cNvGraphicFramePr>
            <a:graphicFrameLocks noChangeAspect="1"/>
          </p:cNvGraphicFramePr>
          <p:nvPr>
            <p:extLst>
              <p:ext uri="{D42A27DB-BD31-4B8C-83A1-F6EECF244321}">
                <p14:modId xmlns:p14="http://schemas.microsoft.com/office/powerpoint/2010/main" val="122403536"/>
              </p:ext>
            </p:extLst>
          </p:nvPr>
        </p:nvGraphicFramePr>
        <p:xfrm>
          <a:off x="761557" y="5586413"/>
          <a:ext cx="3015779" cy="542925"/>
        </p:xfrm>
        <a:graphic>
          <a:graphicData uri="http://schemas.openxmlformats.org/presentationml/2006/ole">
            <mc:AlternateContent xmlns:mc="http://schemas.openxmlformats.org/markup-compatibility/2006">
              <mc:Choice xmlns:v="urn:schemas-microsoft-com:vml" Requires="v">
                <p:oleObj name="公式" r:id="rId2" imgW="1270000" imgH="228600" progId="Equation.3">
                  <p:embed/>
                </p:oleObj>
              </mc:Choice>
              <mc:Fallback>
                <p:oleObj name="公式" r:id="rId2" imgW="1270000" imgH="228600" progId="Equation.3">
                  <p:embed/>
                  <p:pic>
                    <p:nvPicPr>
                      <p:cNvPr id="31747" name="对象 1">
                        <a:extLst>
                          <a:ext uri="{FF2B5EF4-FFF2-40B4-BE49-F238E27FC236}">
                            <a16:creationId xmlns:a16="http://schemas.microsoft.com/office/drawing/2014/main" id="{C801726D-DA44-1A48-B41B-224B2266E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57" y="5586413"/>
                        <a:ext cx="3015779" cy="542925"/>
                      </a:xfrm>
                      <a:prstGeom prst="rect">
                        <a:avLst/>
                      </a:prstGeom>
                      <a:solidFill>
                        <a:srgbClr val="FDEADA"/>
                      </a:solidFill>
                      <a:ln>
                        <a:noFill/>
                      </a:ln>
                    </p:spPr>
                  </p:pic>
                </p:oleObj>
              </mc:Fallback>
            </mc:AlternateContent>
          </a:graphicData>
        </a:graphic>
      </p:graphicFrame>
      <p:sp>
        <p:nvSpPr>
          <p:cNvPr id="2" name="矩形 1">
            <a:extLst>
              <a:ext uri="{FF2B5EF4-FFF2-40B4-BE49-F238E27FC236}">
                <a16:creationId xmlns:a16="http://schemas.microsoft.com/office/drawing/2014/main" id="{128B55EA-9188-8B48-BF69-688028C0C1B5}"/>
              </a:ext>
            </a:extLst>
          </p:cNvPr>
          <p:cNvSpPr/>
          <p:nvPr/>
        </p:nvSpPr>
        <p:spPr>
          <a:xfrm>
            <a:off x="4126490" y="5464733"/>
            <a:ext cx="4354033" cy="62865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algn="ctr"/>
            <a:r>
              <a:rPr lang="zh-CN" altLang="en-US" sz="1350" dirty="0">
                <a:latin typeface="Heiti SC Medium" pitchFamily="2" charset="-128"/>
                <a:ea typeface="Heiti SC Medium" pitchFamily="2" charset="-128"/>
              </a:rPr>
              <a:t>这意味着，如果判断计算出的</a:t>
            </a:r>
            <a:r>
              <a:rPr lang="en-US" altLang="zh-CN" sz="1350" dirty="0">
                <a:latin typeface="Heiti SC Medium" pitchFamily="2" charset="-128"/>
                <a:ea typeface="Heiti SC Medium" pitchFamily="2" charset="-128"/>
              </a:rPr>
              <a:t>p*&gt;p</a:t>
            </a:r>
            <a:r>
              <a:rPr lang="zh-CN" altLang="en-US" sz="1350" dirty="0">
                <a:latin typeface="Heiti SC Medium" pitchFamily="2" charset="-128"/>
                <a:ea typeface="Heiti SC Medium" pitchFamily="2" charset="-128"/>
              </a:rPr>
              <a:t>，就应该接受，从而回报期望</a:t>
            </a:r>
            <a:r>
              <a:rPr lang="en-US" altLang="zh-CN" sz="1350" dirty="0">
                <a:latin typeface="Heiti SC Medium" pitchFamily="2" charset="-128"/>
                <a:ea typeface="Heiti SC Medium" pitchFamily="2" charset="-128"/>
              </a:rPr>
              <a:t>&gt;0 </a:t>
            </a:r>
            <a:endParaRPr lang="zh-CN" altLang="en-US" sz="1350" dirty="0">
              <a:latin typeface="Heiti SC Medium" pitchFamily="2" charset="-128"/>
              <a:ea typeface="Heiti SC Medium" pitchFamily="2" charset="-128"/>
            </a:endParaRPr>
          </a:p>
        </p:txBody>
      </p:sp>
    </p:spTree>
    <p:extLst>
      <p:ext uri="{BB962C8B-B14F-4D97-AF65-F5344CB8AC3E}">
        <p14:creationId xmlns:p14="http://schemas.microsoft.com/office/powerpoint/2010/main" val="2366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9DBE6E01-3A5B-C644-B532-1F45A86BA872}"/>
              </a:ext>
            </a:extLst>
          </p:cNvPr>
          <p:cNvSpPr>
            <a:spLocks noGrp="1"/>
          </p:cNvSpPr>
          <p:nvPr>
            <p:ph type="title"/>
          </p:nvPr>
        </p:nvSpPr>
        <p:spPr>
          <a:xfrm>
            <a:off x="1428750" y="1170384"/>
            <a:ext cx="6343650" cy="651272"/>
          </a:xfrm>
        </p:spPr>
        <p:txBody>
          <a:bodyPr/>
          <a:lstStyle/>
          <a:p>
            <a:r>
              <a:rPr lang="zh-CN" altLang="en-US" sz="3000" dirty="0">
                <a:latin typeface="黑体" panose="02010609060101010101" pitchFamily="49" charset="-122"/>
                <a:ea typeface="黑体" panose="02010609060101010101" pitchFamily="49" charset="-122"/>
              </a:rPr>
              <a:t>信息级联现象的一种通用模型（续）</a:t>
            </a:r>
          </a:p>
        </p:txBody>
      </p:sp>
      <p:graphicFrame>
        <p:nvGraphicFramePr>
          <p:cNvPr id="4" name="对象 3">
            <a:extLst>
              <a:ext uri="{FF2B5EF4-FFF2-40B4-BE49-F238E27FC236}">
                <a16:creationId xmlns:a16="http://schemas.microsoft.com/office/drawing/2014/main" id="{0C42412E-8790-1240-84C2-BE014EBB2093}"/>
              </a:ext>
            </a:extLst>
          </p:cNvPr>
          <p:cNvGraphicFramePr>
            <a:graphicFrameLocks noChangeAspect="1"/>
          </p:cNvGraphicFramePr>
          <p:nvPr/>
        </p:nvGraphicFramePr>
        <p:xfrm>
          <a:off x="900112" y="1860318"/>
          <a:ext cx="3700463" cy="400050"/>
        </p:xfrm>
        <a:graphic>
          <a:graphicData uri="http://schemas.openxmlformats.org/presentationml/2006/ole">
            <mc:AlternateContent xmlns:mc="http://schemas.openxmlformats.org/markup-compatibility/2006">
              <mc:Choice xmlns:v="urn:schemas-microsoft-com:vml" Requires="v">
                <p:oleObj name="公式" r:id="rId2" imgW="1879600" imgH="203200" progId="Equation.3">
                  <p:embed/>
                </p:oleObj>
              </mc:Choice>
              <mc:Fallback>
                <p:oleObj name="公式" r:id="rId2" imgW="1879600" imgH="203200" progId="Equation.3">
                  <p:embed/>
                  <p:pic>
                    <p:nvPicPr>
                      <p:cNvPr id="4" name="对象 3">
                        <a:extLst>
                          <a:ext uri="{FF2B5EF4-FFF2-40B4-BE49-F238E27FC236}">
                            <a16:creationId xmlns:a16="http://schemas.microsoft.com/office/drawing/2014/main" id="{0C42412E-8790-1240-84C2-BE014EBB2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2" y="1860318"/>
                        <a:ext cx="3700463" cy="400050"/>
                      </a:xfrm>
                      <a:prstGeom prst="rect">
                        <a:avLst/>
                      </a:prstGeom>
                      <a:solidFill>
                        <a:srgbClr val="FDEAD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D69E8AB1-6AF4-F74C-876A-A126C33A4FDF}"/>
              </a:ext>
            </a:extLst>
          </p:cNvPr>
          <p:cNvSpPr txBox="1"/>
          <p:nvPr/>
        </p:nvSpPr>
        <p:spPr>
          <a:xfrm>
            <a:off x="5882463" y="1860318"/>
            <a:ext cx="2228850" cy="415498"/>
          </a:xfrm>
          <a:prstGeom prst="rect">
            <a:avLst/>
          </a:prstGeom>
          <a:solidFill>
            <a:schemeClr val="accent6">
              <a:lumMod val="20000"/>
              <a:lumOff val="80000"/>
            </a:schemeClr>
          </a:solidFill>
        </p:spPr>
        <p:txBody>
          <a:bodyPr>
            <a:spAutoFit/>
          </a:bodyPr>
          <a:lstStyle/>
          <a:p>
            <a:pPr>
              <a:defRPr/>
            </a:pPr>
            <a:r>
              <a:rPr lang="zh-CN" altLang="en-US" sz="2100" dirty="0">
                <a:latin typeface="黑体"/>
                <a:ea typeface="黑体"/>
                <a:cs typeface="黑体"/>
              </a:rPr>
              <a:t>则判断为</a:t>
            </a:r>
            <a:r>
              <a:rPr lang="en-US" altLang="zh-CN" sz="2100" dirty="0">
                <a:cs typeface="宋体" charset="0"/>
              </a:rPr>
              <a:t>G</a:t>
            </a:r>
            <a:r>
              <a:rPr lang="zh-CN" altLang="en-US" sz="2100" dirty="0">
                <a:cs typeface="宋体" charset="0"/>
              </a:rPr>
              <a:t>，</a:t>
            </a:r>
            <a:r>
              <a:rPr lang="zh-CN" altLang="en-US" sz="2100" dirty="0">
                <a:latin typeface="黑体"/>
                <a:ea typeface="黑体"/>
                <a:cs typeface="黑体"/>
              </a:rPr>
              <a:t>接受</a:t>
            </a:r>
          </a:p>
        </p:txBody>
      </p:sp>
      <p:sp>
        <p:nvSpPr>
          <p:cNvPr id="2" name="矩形 1">
            <a:extLst>
              <a:ext uri="{FF2B5EF4-FFF2-40B4-BE49-F238E27FC236}">
                <a16:creationId xmlns:a16="http://schemas.microsoft.com/office/drawing/2014/main" id="{D77079F2-8652-2A47-B6B0-28002A4E0370}"/>
              </a:ext>
            </a:extLst>
          </p:cNvPr>
          <p:cNvSpPr/>
          <p:nvPr/>
        </p:nvSpPr>
        <p:spPr>
          <a:xfrm>
            <a:off x="1536326" y="2400300"/>
            <a:ext cx="6057900" cy="108585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a:solidFill>
                  <a:schemeClr val="bg1"/>
                </a:solidFill>
                <a:latin typeface="黑体" panose="02010609060101010101" pitchFamily="49" charset="-122"/>
                <a:ea typeface="黑体" panose="02010609060101010101" pitchFamily="49" charset="-122"/>
              </a:rPr>
              <a:t>有哪些“已知信息”？</a:t>
            </a:r>
            <a:endParaRPr lang="en-US" altLang="zh-CN" sz="2100" dirty="0">
              <a:solidFill>
                <a:schemeClr val="bg1"/>
              </a:solidFill>
              <a:latin typeface="黑体" panose="02010609060101010101" pitchFamily="49" charset="-122"/>
              <a:ea typeface="黑体" panose="02010609060101010101" pitchFamily="49" charset="-122"/>
            </a:endParaRPr>
          </a:p>
          <a:p>
            <a:pPr>
              <a:buFont typeface="Arial" panose="020B0604020202020204" pitchFamily="34" charset="0"/>
              <a:buChar char="•"/>
            </a:pPr>
            <a:r>
              <a:rPr lang="zh-CN" altLang="en-US" sz="1350" dirty="0">
                <a:solidFill>
                  <a:schemeClr val="bg1"/>
                </a:solidFill>
                <a:latin typeface="黑体" panose="02010609060101010101" pitchFamily="49" charset="-122"/>
                <a:ea typeface="黑体" panose="02010609060101010101" pitchFamily="49" charset="-122"/>
              </a:rPr>
              <a:t> 随机探测的结果（给出的信号）</a:t>
            </a:r>
            <a:endParaRPr lang="en-US" altLang="zh-CN" sz="1350" dirty="0">
              <a:solidFill>
                <a:schemeClr val="bg1"/>
              </a:solidFill>
              <a:latin typeface="黑体" panose="02010609060101010101" pitchFamily="49" charset="-122"/>
              <a:ea typeface="黑体" panose="02010609060101010101" pitchFamily="49" charset="-122"/>
            </a:endParaRPr>
          </a:p>
          <a:p>
            <a:pPr>
              <a:buFont typeface="Arial" panose="020B0604020202020204" pitchFamily="34" charset="0"/>
              <a:buChar char="•"/>
            </a:pPr>
            <a:r>
              <a:rPr lang="zh-CN" altLang="en-US" sz="1350" dirty="0">
                <a:solidFill>
                  <a:schemeClr val="bg1"/>
                </a:solidFill>
                <a:latin typeface="黑体" panose="02010609060101010101" pitchFamily="49" charset="-122"/>
                <a:ea typeface="黑体" panose="02010609060101010101" pitchFamily="49" charset="-122"/>
              </a:rPr>
              <a:t> 人们基于先前随机探测结果形成的判断（不一定对）</a:t>
            </a:r>
          </a:p>
        </p:txBody>
      </p:sp>
      <p:sp>
        <p:nvSpPr>
          <p:cNvPr id="9" name="内容占位符 2">
            <a:extLst>
              <a:ext uri="{FF2B5EF4-FFF2-40B4-BE49-F238E27FC236}">
                <a16:creationId xmlns:a16="http://schemas.microsoft.com/office/drawing/2014/main" id="{FF21D0A7-6F09-3E40-BC58-33C6CA8EDFD8}"/>
              </a:ext>
            </a:extLst>
          </p:cNvPr>
          <p:cNvSpPr>
            <a:spLocks noGrp="1"/>
          </p:cNvSpPr>
          <p:nvPr>
            <p:ph idx="1"/>
          </p:nvPr>
        </p:nvSpPr>
        <p:spPr>
          <a:xfrm>
            <a:off x="673760" y="3633226"/>
            <a:ext cx="7783032" cy="2000250"/>
          </a:xfrm>
        </p:spPr>
        <p:txBody>
          <a:bodyPr/>
          <a:lstStyle/>
          <a:p>
            <a:r>
              <a:rPr lang="zh-CN" altLang="en-US" sz="2100" dirty="0">
                <a:ea typeface="黑体" panose="02010609060101010101" pitchFamily="49" charset="-122"/>
              </a:rPr>
              <a:t>假设随机探测给出关于事物状态的两种</a:t>
            </a:r>
            <a:r>
              <a:rPr lang="zh-CN" altLang="en-US" sz="2100" dirty="0">
                <a:solidFill>
                  <a:srgbClr val="FFFF00"/>
                </a:solidFill>
                <a:ea typeface="黑体" panose="02010609060101010101" pitchFamily="49" charset="-122"/>
              </a:rPr>
              <a:t>信号</a:t>
            </a:r>
            <a:r>
              <a:rPr lang="zh-CN" altLang="en-US" sz="2100" dirty="0">
                <a:ea typeface="黑体" panose="02010609060101010101" pitchFamily="49" charset="-122"/>
              </a:rPr>
              <a:t>之一：高（</a:t>
            </a:r>
            <a:r>
              <a:rPr lang="en-US" altLang="zh-CN" sz="2100" dirty="0">
                <a:ea typeface="黑体" panose="02010609060101010101" pitchFamily="49" charset="-122"/>
              </a:rPr>
              <a:t>H</a:t>
            </a:r>
            <a:r>
              <a:rPr lang="zh-CN" altLang="en-US" sz="2100" dirty="0">
                <a:ea typeface="黑体" panose="02010609060101010101" pitchFamily="49" charset="-122"/>
              </a:rPr>
              <a:t>）信号与低（</a:t>
            </a:r>
            <a:r>
              <a:rPr lang="en-US" altLang="zh-CN" sz="2100" dirty="0">
                <a:ea typeface="黑体" panose="02010609060101010101" pitchFamily="49" charset="-122"/>
              </a:rPr>
              <a:t>L</a:t>
            </a:r>
            <a:r>
              <a:rPr lang="zh-CN" altLang="en-US" sz="2100" dirty="0">
                <a:ea typeface="黑体" panose="02010609060101010101" pitchFamily="49" charset="-122"/>
              </a:rPr>
              <a:t>）信号</a:t>
            </a:r>
            <a:endParaRPr lang="en-US" altLang="zh-CN" sz="2100" dirty="0">
              <a:ea typeface="黑体" panose="02010609060101010101" pitchFamily="49" charset="-122"/>
            </a:endParaRPr>
          </a:p>
          <a:p>
            <a:pPr lvl="1"/>
            <a:r>
              <a:rPr lang="zh-CN" altLang="en-US" sz="1800" dirty="0">
                <a:ea typeface="黑体" panose="02010609060101010101" pitchFamily="49" charset="-122"/>
              </a:rPr>
              <a:t>信号出现的概率取决于状态：如果</a:t>
            </a:r>
            <a:r>
              <a:rPr lang="en-US" altLang="zh-CN" sz="1800" dirty="0">
                <a:ea typeface="黑体" panose="02010609060101010101" pitchFamily="49" charset="-122"/>
              </a:rPr>
              <a:t>G</a:t>
            </a:r>
            <a:r>
              <a:rPr lang="zh-CN" altLang="en-US" sz="1800" dirty="0">
                <a:ea typeface="黑体" panose="02010609060101010101" pitchFamily="49" charset="-122"/>
              </a:rPr>
              <a:t>状态，则</a:t>
            </a:r>
            <a:r>
              <a:rPr lang="en-US" altLang="zh-CN" sz="1800" dirty="0">
                <a:ea typeface="黑体" panose="02010609060101010101" pitchFamily="49" charset="-122"/>
              </a:rPr>
              <a:t>H</a:t>
            </a:r>
            <a:r>
              <a:rPr lang="zh-CN" altLang="en-US" sz="1800" dirty="0">
                <a:ea typeface="黑体" panose="02010609060101010101" pitchFamily="49" charset="-122"/>
              </a:rPr>
              <a:t>信号出现的概率</a:t>
            </a:r>
            <a:r>
              <a:rPr lang="en-US" altLang="zh-CN" sz="1800" dirty="0">
                <a:ea typeface="黑体" panose="02010609060101010101" pitchFamily="49" charset="-122"/>
              </a:rPr>
              <a:t>q &gt; 1-q = L</a:t>
            </a:r>
            <a:r>
              <a:rPr lang="zh-CN" altLang="en-US" sz="1800" dirty="0">
                <a:ea typeface="黑体" panose="02010609060101010101" pitchFamily="49" charset="-122"/>
              </a:rPr>
              <a:t>信号出现的概率。若是</a:t>
            </a:r>
            <a:r>
              <a:rPr lang="en-US" altLang="zh-CN" sz="1800" dirty="0">
                <a:ea typeface="黑体" panose="02010609060101010101" pitchFamily="49" charset="-122"/>
              </a:rPr>
              <a:t>B</a:t>
            </a:r>
            <a:r>
              <a:rPr lang="zh-CN" altLang="en-US" sz="1800" dirty="0">
                <a:ea typeface="黑体" panose="02010609060101010101" pitchFamily="49" charset="-122"/>
              </a:rPr>
              <a:t>状态，则两种信号出现的概率反过来</a:t>
            </a:r>
            <a:endParaRPr lang="en-US" altLang="zh-CN" sz="1800" dirty="0">
              <a:ea typeface="黑体" panose="02010609060101010101" pitchFamily="49" charset="-122"/>
            </a:endParaRPr>
          </a:p>
          <a:p>
            <a:r>
              <a:rPr lang="zh-CN" altLang="en-US" sz="2100" dirty="0">
                <a:ea typeface="黑体" panose="02010609060101010101" pitchFamily="49" charset="-122"/>
              </a:rPr>
              <a:t>任务：根据已知</a:t>
            </a:r>
            <a:r>
              <a:rPr lang="zh-CN" altLang="en-US" sz="2100" dirty="0">
                <a:solidFill>
                  <a:srgbClr val="FFFF00"/>
                </a:solidFill>
                <a:ea typeface="黑体" panose="02010609060101010101" pitchFamily="49" charset="-122"/>
              </a:rPr>
              <a:t>信息</a:t>
            </a:r>
            <a:r>
              <a:rPr lang="zh-CN" altLang="en-US" sz="2100" dirty="0">
                <a:ea typeface="黑体" panose="02010609060101010101" pitchFamily="49" charset="-122"/>
              </a:rPr>
              <a:t>，判断事物处于什么状态</a:t>
            </a:r>
            <a:endParaRPr lang="en-US" altLang="zh-CN" sz="2100" dirty="0">
              <a:ea typeface="黑体" panose="02010609060101010101" pitchFamily="49" charset="-122"/>
            </a:endParaRPr>
          </a:p>
        </p:txBody>
      </p:sp>
    </p:spTree>
    <p:extLst>
      <p:ext uri="{BB962C8B-B14F-4D97-AF65-F5344CB8AC3E}">
        <p14:creationId xmlns:p14="http://schemas.microsoft.com/office/powerpoint/2010/main" val="32166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wipe(left)">
                                      <p:cBhvr>
                                        <p:cTn id="2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ECA7B7B8-0880-054B-89D1-3C813665CB18}"/>
              </a:ext>
            </a:extLst>
          </p:cNvPr>
          <p:cNvSpPr>
            <a:spLocks noGrp="1"/>
          </p:cNvSpPr>
          <p:nvPr>
            <p:ph type="title"/>
          </p:nvPr>
        </p:nvSpPr>
        <p:spPr>
          <a:xfrm>
            <a:off x="1485900" y="1063228"/>
            <a:ext cx="6343650" cy="651272"/>
          </a:xfrm>
        </p:spPr>
        <p:txBody>
          <a:bodyPr/>
          <a:lstStyle/>
          <a:p>
            <a:r>
              <a:rPr lang="zh-CN" altLang="en-US" sz="3000" dirty="0">
                <a:latin typeface="黑体" panose="02010609060101010101" pitchFamily="49" charset="-122"/>
                <a:ea typeface="黑体" panose="02010609060101010101" pitchFamily="49" charset="-122"/>
              </a:rPr>
              <a:t>信息级联现象的一种通用模型（续）</a:t>
            </a:r>
          </a:p>
        </p:txBody>
      </p:sp>
      <p:sp>
        <p:nvSpPr>
          <p:cNvPr id="33794" name="内容占位符 2">
            <a:extLst>
              <a:ext uri="{FF2B5EF4-FFF2-40B4-BE49-F238E27FC236}">
                <a16:creationId xmlns:a16="http://schemas.microsoft.com/office/drawing/2014/main" id="{AFCB8EBD-748E-2743-880E-8EE2D07F4DA0}"/>
              </a:ext>
            </a:extLst>
          </p:cNvPr>
          <p:cNvSpPr>
            <a:spLocks noGrp="1"/>
          </p:cNvSpPr>
          <p:nvPr>
            <p:ph idx="1"/>
          </p:nvPr>
        </p:nvSpPr>
        <p:spPr>
          <a:xfrm>
            <a:off x="622005" y="3599569"/>
            <a:ext cx="7687340" cy="773966"/>
          </a:xfrm>
        </p:spPr>
        <p:txBody>
          <a:bodyPr/>
          <a:lstStyle/>
          <a:p>
            <a:r>
              <a:rPr lang="zh-CN" altLang="en-US" sz="2100" dirty="0">
                <a:ea typeface="黑体" panose="02010609060101010101" pitchFamily="49" charset="-122"/>
              </a:rPr>
              <a:t>进一步设定：人们依次、独立做探测和判断，并公布判断结果</a:t>
            </a:r>
            <a:endParaRPr lang="en-US" altLang="zh-CN" sz="2100" dirty="0">
              <a:ea typeface="黑体" panose="02010609060101010101" pitchFamily="49" charset="-122"/>
            </a:endParaRPr>
          </a:p>
          <a:p>
            <a:r>
              <a:rPr lang="zh-CN" altLang="en-US" sz="2100" dirty="0">
                <a:ea typeface="黑体" panose="02010609060101010101" pitchFamily="49" charset="-122"/>
              </a:rPr>
              <a:t>从而，做判断的基础是自己的探测 </a:t>
            </a:r>
            <a:r>
              <a:rPr lang="en-US" altLang="zh-CN" sz="2100" dirty="0">
                <a:ea typeface="黑体" panose="02010609060101010101" pitchFamily="49" charset="-122"/>
              </a:rPr>
              <a:t>+</a:t>
            </a:r>
            <a:r>
              <a:rPr lang="zh-CN" altLang="en-US" sz="2100" dirty="0">
                <a:ea typeface="黑体" panose="02010609060101010101" pitchFamily="49" charset="-122"/>
              </a:rPr>
              <a:t> 前序参加人的判断结果</a:t>
            </a:r>
            <a:endParaRPr lang="en-US" altLang="zh-CN" sz="2100" dirty="0">
              <a:ea typeface="黑体" panose="02010609060101010101" pitchFamily="49" charset="-122"/>
            </a:endParaRPr>
          </a:p>
        </p:txBody>
      </p:sp>
      <p:sp>
        <p:nvSpPr>
          <p:cNvPr id="2" name="矩形 1">
            <a:extLst>
              <a:ext uri="{FF2B5EF4-FFF2-40B4-BE49-F238E27FC236}">
                <a16:creationId xmlns:a16="http://schemas.microsoft.com/office/drawing/2014/main" id="{0856D176-A0AC-5B4B-B35D-08522604CF4B}"/>
              </a:ext>
            </a:extLst>
          </p:cNvPr>
          <p:cNvSpPr/>
          <p:nvPr/>
        </p:nvSpPr>
        <p:spPr>
          <a:xfrm>
            <a:off x="767074" y="4977393"/>
            <a:ext cx="3381666" cy="74295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algn="ctr"/>
            <a:r>
              <a:rPr lang="zh-CN" altLang="en-US" sz="2100" dirty="0">
                <a:latin typeface="Heiti SC Medium" pitchFamily="2" charset="-128"/>
                <a:ea typeface="Heiti SC Medium" pitchFamily="2" charset="-128"/>
              </a:rPr>
              <a:t>微观上，我该如何判断？</a:t>
            </a:r>
          </a:p>
        </p:txBody>
      </p:sp>
      <p:sp>
        <p:nvSpPr>
          <p:cNvPr id="6" name="矩形 5">
            <a:extLst>
              <a:ext uri="{FF2B5EF4-FFF2-40B4-BE49-F238E27FC236}">
                <a16:creationId xmlns:a16="http://schemas.microsoft.com/office/drawing/2014/main" id="{77EA7CB5-5C07-9543-B32C-74C30583A105}"/>
              </a:ext>
            </a:extLst>
          </p:cNvPr>
          <p:cNvSpPr/>
          <p:nvPr/>
        </p:nvSpPr>
        <p:spPr>
          <a:xfrm>
            <a:off x="4894452" y="5017743"/>
            <a:ext cx="3013822" cy="74295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algn="ctr"/>
            <a:r>
              <a:rPr lang="zh-CN" altLang="en-US" sz="2100" dirty="0">
                <a:latin typeface="Heiti SC Medium" pitchFamily="2" charset="-128"/>
                <a:ea typeface="Heiti SC Medium" pitchFamily="2" charset="-128"/>
              </a:rPr>
              <a:t>宏观上，整体会如何？</a:t>
            </a:r>
          </a:p>
        </p:txBody>
      </p:sp>
      <p:graphicFrame>
        <p:nvGraphicFramePr>
          <p:cNvPr id="7" name="Table 18">
            <a:extLst>
              <a:ext uri="{FF2B5EF4-FFF2-40B4-BE49-F238E27FC236}">
                <a16:creationId xmlns:a16="http://schemas.microsoft.com/office/drawing/2014/main" id="{D8D368A0-8DF1-8743-B0C2-307857FCDD40}"/>
              </a:ext>
            </a:extLst>
          </p:cNvPr>
          <p:cNvGraphicFramePr>
            <a:graphicFrameLocks noGrp="1"/>
          </p:cNvGraphicFramePr>
          <p:nvPr/>
        </p:nvGraphicFramePr>
        <p:xfrm>
          <a:off x="1224073" y="2262452"/>
          <a:ext cx="1823788" cy="829872"/>
        </p:xfrm>
        <a:graphic>
          <a:graphicData uri="http://schemas.openxmlformats.org/drawingml/2006/table">
            <a:tbl>
              <a:tblPr firstRow="1" bandRow="1">
                <a:tableStyleId>{5C22544A-7EE6-4342-B048-85BDC9FD1C3A}</a:tableStyleId>
              </a:tblPr>
              <a:tblGrid>
                <a:gridCol w="911894">
                  <a:extLst>
                    <a:ext uri="{9D8B030D-6E8A-4147-A177-3AD203B41FA5}">
                      <a16:colId xmlns:a16="http://schemas.microsoft.com/office/drawing/2014/main" val="20000"/>
                    </a:ext>
                  </a:extLst>
                </a:gridCol>
                <a:gridCol w="911894">
                  <a:extLst>
                    <a:ext uri="{9D8B030D-6E8A-4147-A177-3AD203B41FA5}">
                      <a16:colId xmlns:a16="http://schemas.microsoft.com/office/drawing/2014/main" val="20001"/>
                    </a:ext>
                  </a:extLst>
                </a:gridCol>
              </a:tblGrid>
              <a:tr h="414936">
                <a:tc>
                  <a:txBody>
                    <a:bodyPr/>
                    <a:lstStyle/>
                    <a:p>
                      <a:pPr algn="ctr"/>
                      <a:r>
                        <a:rPr lang="en-US" altLang="zh-CN" sz="2100" dirty="0"/>
                        <a:t>P[G]</a:t>
                      </a:r>
                      <a:endParaRPr lang="en-US" sz="2100" dirty="0"/>
                    </a:p>
                  </a:txBody>
                  <a:tcPr marL="68580" marR="68580" marT="34290" marB="34290"/>
                </a:tc>
                <a:tc>
                  <a:txBody>
                    <a:bodyPr/>
                    <a:lstStyle/>
                    <a:p>
                      <a:pPr algn="ctr"/>
                      <a:r>
                        <a:rPr lang="en-US" altLang="zh-CN" sz="2100" dirty="0"/>
                        <a:t>P[B]</a:t>
                      </a:r>
                      <a:endParaRPr lang="en-US" sz="2100" dirty="0"/>
                    </a:p>
                  </a:txBody>
                  <a:tcPr marL="68580" marR="68580" marT="34290" marB="34290"/>
                </a:tc>
                <a:extLst>
                  <a:ext uri="{0D108BD9-81ED-4DB2-BD59-A6C34878D82A}">
                    <a16:rowId xmlns:a16="http://schemas.microsoft.com/office/drawing/2014/main" val="10000"/>
                  </a:ext>
                </a:extLst>
              </a:tr>
              <a:tr h="414936">
                <a:tc>
                  <a:txBody>
                    <a:bodyPr/>
                    <a:lstStyle/>
                    <a:p>
                      <a:pPr algn="ctr"/>
                      <a:r>
                        <a:rPr lang="en-US" altLang="zh-CN" sz="2100" dirty="0"/>
                        <a:t>p</a:t>
                      </a:r>
                      <a:endParaRPr lang="en-US" sz="2100" dirty="0"/>
                    </a:p>
                  </a:txBody>
                  <a:tcPr marL="68580" marR="68580" marT="34290" marB="34290"/>
                </a:tc>
                <a:tc>
                  <a:txBody>
                    <a:bodyPr/>
                    <a:lstStyle/>
                    <a:p>
                      <a:pPr algn="ctr"/>
                      <a:r>
                        <a:rPr lang="en-US" altLang="zh-CN" sz="2100" dirty="0"/>
                        <a:t>1-p</a:t>
                      </a:r>
                      <a:endParaRPr lang="en-US" sz="21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8" name="Table 19">
            <a:extLst>
              <a:ext uri="{FF2B5EF4-FFF2-40B4-BE49-F238E27FC236}">
                <a16:creationId xmlns:a16="http://schemas.microsoft.com/office/drawing/2014/main" id="{F89F5B9C-EE68-274E-B668-64588C0FD412}"/>
              </a:ext>
            </a:extLst>
          </p:cNvPr>
          <p:cNvGraphicFramePr>
            <a:graphicFrameLocks noGrp="1"/>
          </p:cNvGraphicFramePr>
          <p:nvPr/>
        </p:nvGraphicFramePr>
        <p:xfrm>
          <a:off x="3278671" y="2082026"/>
          <a:ext cx="3818561" cy="1244808"/>
        </p:xfrm>
        <a:graphic>
          <a:graphicData uri="http://schemas.openxmlformats.org/drawingml/2006/table">
            <a:tbl>
              <a:tblPr firstRow="1" bandRow="1">
                <a:tableStyleId>{5C22544A-7EE6-4342-B048-85BDC9FD1C3A}</a:tableStyleId>
              </a:tblPr>
              <a:tblGrid>
                <a:gridCol w="1058674">
                  <a:extLst>
                    <a:ext uri="{9D8B030D-6E8A-4147-A177-3AD203B41FA5}">
                      <a16:colId xmlns:a16="http://schemas.microsoft.com/office/drawing/2014/main" val="20000"/>
                    </a:ext>
                  </a:extLst>
                </a:gridCol>
                <a:gridCol w="1487033">
                  <a:extLst>
                    <a:ext uri="{9D8B030D-6E8A-4147-A177-3AD203B41FA5}">
                      <a16:colId xmlns:a16="http://schemas.microsoft.com/office/drawing/2014/main" val="20001"/>
                    </a:ext>
                  </a:extLst>
                </a:gridCol>
                <a:gridCol w="1272854">
                  <a:extLst>
                    <a:ext uri="{9D8B030D-6E8A-4147-A177-3AD203B41FA5}">
                      <a16:colId xmlns:a16="http://schemas.microsoft.com/office/drawing/2014/main" val="20002"/>
                    </a:ext>
                  </a:extLst>
                </a:gridCol>
              </a:tblGrid>
              <a:tr h="414936">
                <a:tc>
                  <a:txBody>
                    <a:bodyPr/>
                    <a:lstStyle/>
                    <a:p>
                      <a:pPr algn="ctr"/>
                      <a:r>
                        <a:rPr lang="en-US" altLang="zh-CN" sz="2100" dirty="0"/>
                        <a:t>state</a:t>
                      </a:r>
                      <a:endParaRPr lang="en-US" sz="2100" dirty="0"/>
                    </a:p>
                  </a:txBody>
                  <a:tcPr marL="68580" marR="68580" marT="34290" marB="34290"/>
                </a:tc>
                <a:tc>
                  <a:txBody>
                    <a:bodyPr/>
                    <a:lstStyle/>
                    <a:p>
                      <a:pPr algn="ctr"/>
                      <a:r>
                        <a:rPr lang="en-US" altLang="zh-CN" sz="2100" dirty="0"/>
                        <a:t>P(</a:t>
                      </a:r>
                      <a:r>
                        <a:rPr lang="en-US" altLang="zh-CN" sz="2100" dirty="0" err="1"/>
                        <a:t>H|state</a:t>
                      </a:r>
                      <a:r>
                        <a:rPr lang="en-US" altLang="zh-CN" sz="2100" dirty="0"/>
                        <a:t>)</a:t>
                      </a:r>
                      <a:endParaRPr lang="en-US" sz="2100" dirty="0"/>
                    </a:p>
                  </a:txBody>
                  <a:tcPr marL="68580" marR="68580" marT="34290" marB="34290"/>
                </a:tc>
                <a:tc>
                  <a:txBody>
                    <a:bodyPr/>
                    <a:lstStyle/>
                    <a:p>
                      <a:pPr algn="ctr"/>
                      <a:r>
                        <a:rPr lang="en-US" altLang="zh-CN" sz="2100" dirty="0"/>
                        <a:t>P(</a:t>
                      </a:r>
                      <a:r>
                        <a:rPr lang="en-US" altLang="zh-CN" sz="2100" dirty="0" err="1"/>
                        <a:t>L|state</a:t>
                      </a:r>
                      <a:r>
                        <a:rPr lang="en-US" altLang="zh-CN" sz="2100" dirty="0"/>
                        <a:t>)</a:t>
                      </a:r>
                      <a:endParaRPr lang="en-US" sz="2100" dirty="0"/>
                    </a:p>
                  </a:txBody>
                  <a:tcPr marL="68580" marR="68580" marT="34290" marB="34290"/>
                </a:tc>
                <a:extLst>
                  <a:ext uri="{0D108BD9-81ED-4DB2-BD59-A6C34878D82A}">
                    <a16:rowId xmlns:a16="http://schemas.microsoft.com/office/drawing/2014/main" val="10000"/>
                  </a:ext>
                </a:extLst>
              </a:tr>
              <a:tr h="414936">
                <a:tc>
                  <a:txBody>
                    <a:bodyPr/>
                    <a:lstStyle/>
                    <a:p>
                      <a:pPr algn="ctr"/>
                      <a:r>
                        <a:rPr lang="en-US" altLang="zh-CN" sz="2100" dirty="0"/>
                        <a:t>G</a:t>
                      </a:r>
                      <a:endParaRPr lang="en-US" sz="2100" dirty="0"/>
                    </a:p>
                  </a:txBody>
                  <a:tcPr marL="68580" marR="68580" marT="34290" marB="34290"/>
                </a:tc>
                <a:tc>
                  <a:txBody>
                    <a:bodyPr/>
                    <a:lstStyle/>
                    <a:p>
                      <a:pPr algn="ctr"/>
                      <a:r>
                        <a:rPr lang="en-US" altLang="zh-CN" sz="2100" dirty="0"/>
                        <a:t>q</a:t>
                      </a:r>
                      <a:endParaRPr lang="en-US" sz="2100" dirty="0"/>
                    </a:p>
                  </a:txBody>
                  <a:tcPr marL="68580" marR="68580" marT="34290" marB="34290"/>
                </a:tc>
                <a:tc>
                  <a:txBody>
                    <a:bodyPr/>
                    <a:lstStyle/>
                    <a:p>
                      <a:pPr algn="ctr"/>
                      <a:r>
                        <a:rPr lang="en-US" altLang="zh-CN" sz="2100" dirty="0"/>
                        <a:t>1-q</a:t>
                      </a:r>
                      <a:endParaRPr lang="en-US" sz="2100" dirty="0"/>
                    </a:p>
                  </a:txBody>
                  <a:tcPr marL="68580" marR="68580" marT="34290" marB="34290"/>
                </a:tc>
                <a:extLst>
                  <a:ext uri="{0D108BD9-81ED-4DB2-BD59-A6C34878D82A}">
                    <a16:rowId xmlns:a16="http://schemas.microsoft.com/office/drawing/2014/main" val="10001"/>
                  </a:ext>
                </a:extLst>
              </a:tr>
              <a:tr h="414936">
                <a:tc>
                  <a:txBody>
                    <a:bodyPr/>
                    <a:lstStyle/>
                    <a:p>
                      <a:pPr algn="ctr"/>
                      <a:r>
                        <a:rPr lang="en-US" altLang="zh-CN" sz="2100" dirty="0"/>
                        <a:t>B</a:t>
                      </a:r>
                      <a:endParaRPr lang="en-US" sz="2100" dirty="0"/>
                    </a:p>
                  </a:txBody>
                  <a:tcPr marL="68580" marR="68580" marT="34290" marB="34290"/>
                </a:tc>
                <a:tc>
                  <a:txBody>
                    <a:bodyPr/>
                    <a:lstStyle/>
                    <a:p>
                      <a:pPr algn="ctr"/>
                      <a:r>
                        <a:rPr lang="en-US" altLang="zh-CN" sz="2100" dirty="0"/>
                        <a:t>1-q</a:t>
                      </a:r>
                      <a:endParaRPr lang="en-US" sz="2100" dirty="0"/>
                    </a:p>
                  </a:txBody>
                  <a:tcPr marL="68580" marR="68580" marT="34290" marB="34290"/>
                </a:tc>
                <a:tc>
                  <a:txBody>
                    <a:bodyPr/>
                    <a:lstStyle/>
                    <a:p>
                      <a:pPr algn="ctr"/>
                      <a:r>
                        <a:rPr lang="en-US" altLang="zh-CN" sz="2100" dirty="0"/>
                        <a:t>q</a:t>
                      </a:r>
                      <a:endParaRPr lang="en-US" sz="2100" dirty="0"/>
                    </a:p>
                  </a:txBody>
                  <a:tcPr marL="68580" marR="68580" marT="34290" marB="34290"/>
                </a:tc>
                <a:extLst>
                  <a:ext uri="{0D108BD9-81ED-4DB2-BD59-A6C34878D82A}">
                    <a16:rowId xmlns:a16="http://schemas.microsoft.com/office/drawing/2014/main" val="10002"/>
                  </a:ext>
                </a:extLst>
              </a:tr>
            </a:tbl>
          </a:graphicData>
        </a:graphic>
      </p:graphicFrame>
      <p:sp>
        <p:nvSpPr>
          <p:cNvPr id="9" name="TextBox 20">
            <a:extLst>
              <a:ext uri="{FF2B5EF4-FFF2-40B4-BE49-F238E27FC236}">
                <a16:creationId xmlns:a16="http://schemas.microsoft.com/office/drawing/2014/main" id="{74C74572-FF21-BF41-9A57-4926CE1F998C}"/>
              </a:ext>
            </a:extLst>
          </p:cNvPr>
          <p:cNvSpPr txBox="1"/>
          <p:nvPr/>
        </p:nvSpPr>
        <p:spPr>
          <a:xfrm>
            <a:off x="7328041" y="2557568"/>
            <a:ext cx="745717" cy="369332"/>
          </a:xfrm>
          <a:prstGeom prst="rect">
            <a:avLst/>
          </a:prstGeom>
          <a:solidFill>
            <a:schemeClr val="bg2"/>
          </a:solidFill>
        </p:spPr>
        <p:txBody>
          <a:bodyPr wrap="none" rtlCol="0">
            <a:spAutoFit/>
          </a:bodyPr>
          <a:lstStyle/>
          <a:p>
            <a:r>
              <a:rPr lang="en-US" altLang="zh-CN" dirty="0"/>
              <a:t>q&gt;1/2</a:t>
            </a:r>
            <a:endParaRPr lang="en-US" dirty="0"/>
          </a:p>
        </p:txBody>
      </p:sp>
    </p:spTree>
    <p:extLst>
      <p:ext uri="{BB962C8B-B14F-4D97-AF65-F5344CB8AC3E}">
        <p14:creationId xmlns:p14="http://schemas.microsoft.com/office/powerpoint/2010/main" val="268980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137302"/>
            <a:ext cx="7147560" cy="1209451"/>
          </a:xfrm>
        </p:spPr>
        <p:txBody>
          <a:bodyPr/>
          <a:lstStyle/>
          <a:p>
            <a:r>
              <a:rPr lang="zh-CN" altLang="en-US" sz="3000" dirty="0"/>
              <a:t>人们对从众现象的朴素认识</a:t>
            </a:r>
          </a:p>
        </p:txBody>
      </p:sp>
      <p:sp>
        <p:nvSpPr>
          <p:cNvPr id="4" name="矩形 3"/>
          <p:cNvSpPr/>
          <p:nvPr/>
        </p:nvSpPr>
        <p:spPr>
          <a:xfrm>
            <a:off x="606876" y="2476496"/>
            <a:ext cx="1911322" cy="697232"/>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人云亦云</a:t>
            </a:r>
          </a:p>
        </p:txBody>
      </p:sp>
      <p:sp>
        <p:nvSpPr>
          <p:cNvPr id="5" name="矩形 4"/>
          <p:cNvSpPr/>
          <p:nvPr/>
        </p:nvSpPr>
        <p:spPr>
          <a:xfrm>
            <a:off x="4627639" y="2476498"/>
            <a:ext cx="1911321" cy="697232"/>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入乡随俗</a:t>
            </a:r>
          </a:p>
        </p:txBody>
      </p:sp>
      <p:sp>
        <p:nvSpPr>
          <p:cNvPr id="6" name="矩形 5"/>
          <p:cNvSpPr/>
          <p:nvPr/>
        </p:nvSpPr>
        <p:spPr>
          <a:xfrm>
            <a:off x="2617258" y="2476498"/>
            <a:ext cx="1911321" cy="697232"/>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三人成虎</a:t>
            </a:r>
          </a:p>
        </p:txBody>
      </p:sp>
      <p:sp>
        <p:nvSpPr>
          <p:cNvPr id="7" name="矩形 6"/>
          <p:cNvSpPr/>
          <p:nvPr/>
        </p:nvSpPr>
        <p:spPr>
          <a:xfrm>
            <a:off x="6638020" y="2476496"/>
            <a:ext cx="1881140" cy="697232"/>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随波逐流</a:t>
            </a:r>
          </a:p>
        </p:txBody>
      </p:sp>
      <p:sp>
        <p:nvSpPr>
          <p:cNvPr id="11" name="矩形 10">
            <a:extLst>
              <a:ext uri="{FF2B5EF4-FFF2-40B4-BE49-F238E27FC236}">
                <a16:creationId xmlns:a16="http://schemas.microsoft.com/office/drawing/2014/main" id="{934FB6BE-5D69-1C41-A0D8-6FFDE49DEB72}"/>
              </a:ext>
            </a:extLst>
          </p:cNvPr>
          <p:cNvSpPr/>
          <p:nvPr/>
        </p:nvSpPr>
        <p:spPr>
          <a:xfrm>
            <a:off x="606876" y="4143475"/>
            <a:ext cx="1911322" cy="691414"/>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原因？</a:t>
            </a:r>
          </a:p>
        </p:txBody>
      </p:sp>
      <p:sp>
        <p:nvSpPr>
          <p:cNvPr id="12" name="矩形 11">
            <a:extLst>
              <a:ext uri="{FF2B5EF4-FFF2-40B4-BE49-F238E27FC236}">
                <a16:creationId xmlns:a16="http://schemas.microsoft.com/office/drawing/2014/main" id="{B325CF67-BF37-A248-BA73-F65F2BB12EFA}"/>
              </a:ext>
            </a:extLst>
          </p:cNvPr>
          <p:cNvSpPr/>
          <p:nvPr/>
        </p:nvSpPr>
        <p:spPr>
          <a:xfrm>
            <a:off x="4627640" y="4143474"/>
            <a:ext cx="1911321" cy="691414"/>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规律？</a:t>
            </a:r>
          </a:p>
        </p:txBody>
      </p:sp>
      <p:sp>
        <p:nvSpPr>
          <p:cNvPr id="13" name="矩形 12">
            <a:extLst>
              <a:ext uri="{FF2B5EF4-FFF2-40B4-BE49-F238E27FC236}">
                <a16:creationId xmlns:a16="http://schemas.microsoft.com/office/drawing/2014/main" id="{14F3AF4C-E718-5F44-BE21-E1C2AF4D52F1}"/>
              </a:ext>
            </a:extLst>
          </p:cNvPr>
          <p:cNvSpPr/>
          <p:nvPr/>
        </p:nvSpPr>
        <p:spPr>
          <a:xfrm>
            <a:off x="2617259" y="4143474"/>
            <a:ext cx="1911320" cy="691414"/>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机理？</a:t>
            </a:r>
          </a:p>
        </p:txBody>
      </p:sp>
      <p:sp>
        <p:nvSpPr>
          <p:cNvPr id="14" name="矩形 13">
            <a:extLst>
              <a:ext uri="{FF2B5EF4-FFF2-40B4-BE49-F238E27FC236}">
                <a16:creationId xmlns:a16="http://schemas.microsoft.com/office/drawing/2014/main" id="{CF54CA09-8550-0347-BF06-F3E5CBBFF6A5}"/>
              </a:ext>
            </a:extLst>
          </p:cNvPr>
          <p:cNvSpPr/>
          <p:nvPr/>
        </p:nvSpPr>
        <p:spPr>
          <a:xfrm>
            <a:off x="6638020" y="4143472"/>
            <a:ext cx="1881140" cy="691414"/>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latin typeface="黑体"/>
                <a:ea typeface="黑体"/>
                <a:cs typeface="黑体"/>
              </a:rPr>
              <a:t>效果</a:t>
            </a:r>
            <a:r>
              <a:rPr lang="en-US" altLang="zh-CN" sz="2400" dirty="0">
                <a:latin typeface="黑体"/>
                <a:ea typeface="黑体"/>
                <a:cs typeface="黑体"/>
              </a:rPr>
              <a:t>/</a:t>
            </a:r>
            <a:r>
              <a:rPr lang="zh-CN" altLang="en-US" sz="2400" dirty="0">
                <a:latin typeface="黑体"/>
                <a:ea typeface="黑体"/>
                <a:cs typeface="黑体"/>
              </a:rPr>
              <a:t>意义？</a:t>
            </a:r>
          </a:p>
        </p:txBody>
      </p:sp>
    </p:spTree>
    <p:extLst>
      <p:ext uri="{BB962C8B-B14F-4D97-AF65-F5344CB8AC3E}">
        <p14:creationId xmlns:p14="http://schemas.microsoft.com/office/powerpoint/2010/main" val="16409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E8E45-7585-42CD-AC1F-7CCD79804D8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E38F8F-8D4A-419C-8985-3FF82ED6CFE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0680AD9-7A16-432D-80B1-17E1FCEF24A7}"/>
              </a:ext>
            </a:extLst>
          </p:cNvPr>
          <p:cNvPicPr>
            <a:picLocks noChangeAspect="1"/>
          </p:cNvPicPr>
          <p:nvPr/>
        </p:nvPicPr>
        <p:blipFill>
          <a:blip r:embed="rId2"/>
          <a:stretch>
            <a:fillRect/>
          </a:stretch>
        </p:blipFill>
        <p:spPr>
          <a:xfrm>
            <a:off x="0" y="876915"/>
            <a:ext cx="9144000" cy="5104170"/>
          </a:xfrm>
          <a:prstGeom prst="rect">
            <a:avLst/>
          </a:prstGeom>
        </p:spPr>
      </p:pic>
    </p:spTree>
    <p:extLst>
      <p:ext uri="{BB962C8B-B14F-4D97-AF65-F5344CB8AC3E}">
        <p14:creationId xmlns:p14="http://schemas.microsoft.com/office/powerpoint/2010/main" val="3359437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797A5-8CE8-4551-BC6A-3706A7AAA17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575C51-F285-499E-A073-E4E960DAB5D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3B9BE79-B594-4475-857E-14E44C3A6C34}"/>
              </a:ext>
            </a:extLst>
          </p:cNvPr>
          <p:cNvPicPr>
            <a:picLocks noChangeAspect="1"/>
          </p:cNvPicPr>
          <p:nvPr/>
        </p:nvPicPr>
        <p:blipFill>
          <a:blip r:embed="rId2"/>
          <a:stretch>
            <a:fillRect/>
          </a:stretch>
        </p:blipFill>
        <p:spPr>
          <a:xfrm>
            <a:off x="0" y="491066"/>
            <a:ext cx="9144000" cy="5909733"/>
          </a:xfrm>
          <a:prstGeom prst="rect">
            <a:avLst/>
          </a:prstGeom>
        </p:spPr>
      </p:pic>
    </p:spTree>
    <p:extLst>
      <p:ext uri="{BB962C8B-B14F-4D97-AF65-F5344CB8AC3E}">
        <p14:creationId xmlns:p14="http://schemas.microsoft.com/office/powerpoint/2010/main" val="71364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a:xfrm>
            <a:off x="457200" y="-126961"/>
            <a:ext cx="8229600" cy="1142647"/>
          </a:xfrm>
        </p:spPr>
        <p:txBody>
          <a:bodyPr/>
          <a:lstStyle/>
          <a:p>
            <a:r>
              <a:rPr lang="zh-CN" altLang="en-US">
                <a:solidFill>
                  <a:schemeClr val="bg1"/>
                </a:solidFill>
                <a:latin typeface="黑体" charset="0"/>
                <a:ea typeface="黑体" charset="0"/>
                <a:cs typeface="黑体" charset="0"/>
              </a:rPr>
              <a:t>依次决策模型推理</a:t>
            </a:r>
          </a:p>
        </p:txBody>
      </p:sp>
      <p:sp>
        <p:nvSpPr>
          <p:cNvPr id="55300" name="Line 4"/>
          <p:cNvSpPr>
            <a:spLocks noChangeShapeType="1"/>
          </p:cNvSpPr>
          <p:nvPr/>
        </p:nvSpPr>
        <p:spPr bwMode="auto">
          <a:xfrm flipV="1">
            <a:off x="250109" y="2213306"/>
            <a:ext cx="1279525" cy="1060122"/>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01" name="Line 5"/>
          <p:cNvSpPr>
            <a:spLocks noChangeShapeType="1"/>
          </p:cNvSpPr>
          <p:nvPr/>
        </p:nvSpPr>
        <p:spPr bwMode="auto">
          <a:xfrm>
            <a:off x="250109" y="3273428"/>
            <a:ext cx="1279525" cy="1072818"/>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02" name="Line 6"/>
          <p:cNvSpPr>
            <a:spLocks noChangeShapeType="1"/>
          </p:cNvSpPr>
          <p:nvPr/>
        </p:nvSpPr>
        <p:spPr bwMode="auto">
          <a:xfrm flipV="1">
            <a:off x="1515347" y="1275912"/>
            <a:ext cx="1662113" cy="903537"/>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03" name="Line 7"/>
          <p:cNvSpPr>
            <a:spLocks noChangeShapeType="1"/>
          </p:cNvSpPr>
          <p:nvPr/>
        </p:nvSpPr>
        <p:spPr bwMode="auto">
          <a:xfrm>
            <a:off x="1515347" y="2179450"/>
            <a:ext cx="1919288" cy="135425"/>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05" name="Text Box 9"/>
          <p:cNvSpPr txBox="1">
            <a:spLocks noChangeArrowheads="1"/>
          </p:cNvSpPr>
          <p:nvPr/>
        </p:nvSpPr>
        <p:spPr bwMode="auto">
          <a:xfrm>
            <a:off x="3218734" y="892914"/>
            <a:ext cx="32861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H</a:t>
            </a:r>
          </a:p>
        </p:txBody>
      </p:sp>
      <p:sp>
        <p:nvSpPr>
          <p:cNvPr id="55306" name="Text Box 10"/>
          <p:cNvSpPr txBox="1">
            <a:spLocks noChangeArrowheads="1"/>
          </p:cNvSpPr>
          <p:nvPr/>
        </p:nvSpPr>
        <p:spPr bwMode="auto">
          <a:xfrm>
            <a:off x="3358434" y="2111737"/>
            <a:ext cx="2873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L</a:t>
            </a:r>
          </a:p>
        </p:txBody>
      </p:sp>
      <p:sp>
        <p:nvSpPr>
          <p:cNvPr id="55307" name="Text Box 11"/>
          <p:cNvSpPr txBox="1">
            <a:spLocks noChangeArrowheads="1"/>
          </p:cNvSpPr>
          <p:nvPr/>
        </p:nvSpPr>
        <p:spPr bwMode="auto">
          <a:xfrm rot="20177184">
            <a:off x="672384" y="2374123"/>
            <a:ext cx="3635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i="1">
                <a:solidFill>
                  <a:srgbClr val="CC6600"/>
                </a:solidFill>
                <a:ea typeface="黑体" charset="0"/>
                <a:cs typeface="黑体" charset="0"/>
              </a:rPr>
              <a:t>p</a:t>
            </a:r>
          </a:p>
        </p:txBody>
      </p:sp>
      <p:sp>
        <p:nvSpPr>
          <p:cNvPr id="55308" name="Text Box 12"/>
          <p:cNvSpPr txBox="1">
            <a:spLocks noChangeArrowheads="1"/>
          </p:cNvSpPr>
          <p:nvPr/>
        </p:nvSpPr>
        <p:spPr bwMode="auto">
          <a:xfrm rot="1886762">
            <a:off x="458072" y="3694515"/>
            <a:ext cx="53816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a:solidFill>
                  <a:srgbClr val="CC6600"/>
                </a:solidFill>
                <a:ea typeface="黑体" charset="0"/>
                <a:cs typeface="黑体" charset="0"/>
              </a:rPr>
              <a:t>1-</a:t>
            </a:r>
            <a:r>
              <a:rPr lang="en-US" altLang="zh-CN" b="1" i="1">
                <a:solidFill>
                  <a:srgbClr val="CC6600"/>
                </a:solidFill>
                <a:ea typeface="黑体" charset="0"/>
                <a:cs typeface="黑体" charset="0"/>
              </a:rPr>
              <a:t>p</a:t>
            </a:r>
          </a:p>
        </p:txBody>
      </p:sp>
      <p:sp>
        <p:nvSpPr>
          <p:cNvPr id="55309" name="Line 13"/>
          <p:cNvSpPr>
            <a:spLocks noChangeShapeType="1"/>
          </p:cNvSpPr>
          <p:nvPr/>
        </p:nvSpPr>
        <p:spPr bwMode="auto">
          <a:xfrm flipV="1">
            <a:off x="1485184" y="1705463"/>
            <a:ext cx="1873250" cy="507843"/>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10" name="Line 14"/>
          <p:cNvSpPr>
            <a:spLocks noChangeShapeType="1"/>
          </p:cNvSpPr>
          <p:nvPr/>
        </p:nvSpPr>
        <p:spPr bwMode="auto">
          <a:xfrm>
            <a:off x="1485184" y="2213306"/>
            <a:ext cx="1873250" cy="71098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11" name="Text Box 15"/>
          <p:cNvSpPr txBox="1">
            <a:spLocks noChangeArrowheads="1"/>
          </p:cNvSpPr>
          <p:nvPr/>
        </p:nvSpPr>
        <p:spPr bwMode="auto">
          <a:xfrm>
            <a:off x="3313984" y="1502326"/>
            <a:ext cx="32861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H</a:t>
            </a:r>
          </a:p>
        </p:txBody>
      </p:sp>
      <p:sp>
        <p:nvSpPr>
          <p:cNvPr id="55312" name="Text Box 16"/>
          <p:cNvSpPr txBox="1">
            <a:spLocks noChangeArrowheads="1"/>
          </p:cNvSpPr>
          <p:nvPr/>
        </p:nvSpPr>
        <p:spPr bwMode="auto">
          <a:xfrm>
            <a:off x="3129834" y="2416443"/>
            <a:ext cx="274638" cy="696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endParaRPr lang="en-US" altLang="zh-CN" sz="2800">
              <a:solidFill>
                <a:schemeClr val="bg1"/>
              </a:solidFill>
            </a:endParaRPr>
          </a:p>
        </p:txBody>
      </p:sp>
      <p:sp>
        <p:nvSpPr>
          <p:cNvPr id="55313" name="Text Box 17"/>
          <p:cNvSpPr txBox="1">
            <a:spLocks noChangeArrowheads="1"/>
          </p:cNvSpPr>
          <p:nvPr/>
        </p:nvSpPr>
        <p:spPr bwMode="auto">
          <a:xfrm>
            <a:off x="2999659" y="1299188"/>
            <a:ext cx="274638" cy="696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endParaRPr lang="en-US" altLang="zh-CN" sz="2800">
              <a:solidFill>
                <a:schemeClr val="bg1"/>
              </a:solidFill>
            </a:endParaRPr>
          </a:p>
        </p:txBody>
      </p:sp>
      <p:sp>
        <p:nvSpPr>
          <p:cNvPr id="55314" name="Text Box 18"/>
          <p:cNvSpPr txBox="1">
            <a:spLocks noChangeArrowheads="1"/>
          </p:cNvSpPr>
          <p:nvPr/>
        </p:nvSpPr>
        <p:spPr bwMode="auto">
          <a:xfrm>
            <a:off x="3282234" y="2721149"/>
            <a:ext cx="2873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L</a:t>
            </a:r>
          </a:p>
        </p:txBody>
      </p:sp>
      <p:sp>
        <p:nvSpPr>
          <p:cNvPr id="55315" name="Line 19"/>
          <p:cNvSpPr>
            <a:spLocks noChangeShapeType="1"/>
          </p:cNvSpPr>
          <p:nvPr/>
        </p:nvSpPr>
        <p:spPr bwMode="auto">
          <a:xfrm flipV="1">
            <a:off x="1515347" y="3635267"/>
            <a:ext cx="1843088" cy="677124"/>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16" name="Line 20"/>
          <p:cNvSpPr>
            <a:spLocks noChangeShapeType="1"/>
          </p:cNvSpPr>
          <p:nvPr/>
        </p:nvSpPr>
        <p:spPr bwMode="auto">
          <a:xfrm>
            <a:off x="1515347" y="4312391"/>
            <a:ext cx="1919288" cy="440131"/>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17" name="Text Box 21"/>
          <p:cNvSpPr txBox="1">
            <a:spLocks noChangeArrowheads="1"/>
          </p:cNvSpPr>
          <p:nvPr/>
        </p:nvSpPr>
        <p:spPr bwMode="auto">
          <a:xfrm>
            <a:off x="3282234" y="3127423"/>
            <a:ext cx="32861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H</a:t>
            </a:r>
          </a:p>
        </p:txBody>
      </p:sp>
      <p:sp>
        <p:nvSpPr>
          <p:cNvPr id="55318" name="Text Box 22"/>
          <p:cNvSpPr txBox="1">
            <a:spLocks noChangeArrowheads="1"/>
          </p:cNvSpPr>
          <p:nvPr/>
        </p:nvSpPr>
        <p:spPr bwMode="auto">
          <a:xfrm>
            <a:off x="3358434" y="4549384"/>
            <a:ext cx="2873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L</a:t>
            </a:r>
          </a:p>
        </p:txBody>
      </p:sp>
      <p:sp>
        <p:nvSpPr>
          <p:cNvPr id="55319" name="Line 23"/>
          <p:cNvSpPr>
            <a:spLocks noChangeShapeType="1"/>
          </p:cNvSpPr>
          <p:nvPr/>
        </p:nvSpPr>
        <p:spPr bwMode="auto">
          <a:xfrm flipV="1">
            <a:off x="1485184" y="4153690"/>
            <a:ext cx="1828800" cy="192557"/>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20" name="Line 24"/>
          <p:cNvSpPr>
            <a:spLocks noChangeShapeType="1"/>
          </p:cNvSpPr>
          <p:nvPr/>
        </p:nvSpPr>
        <p:spPr bwMode="auto">
          <a:xfrm>
            <a:off x="1485184" y="4346247"/>
            <a:ext cx="1873250" cy="1015686"/>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321" name="Text Box 25"/>
          <p:cNvSpPr txBox="1">
            <a:spLocks noChangeArrowheads="1"/>
          </p:cNvSpPr>
          <p:nvPr/>
        </p:nvSpPr>
        <p:spPr bwMode="auto">
          <a:xfrm>
            <a:off x="3237784" y="3939972"/>
            <a:ext cx="32861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H</a:t>
            </a:r>
          </a:p>
        </p:txBody>
      </p:sp>
      <p:sp>
        <p:nvSpPr>
          <p:cNvPr id="55322" name="Text Box 26"/>
          <p:cNvSpPr txBox="1">
            <a:spLocks noChangeArrowheads="1"/>
          </p:cNvSpPr>
          <p:nvPr/>
        </p:nvSpPr>
        <p:spPr bwMode="auto">
          <a:xfrm>
            <a:off x="3053634" y="4782145"/>
            <a:ext cx="274638" cy="696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endParaRPr lang="en-US" altLang="zh-CN" sz="2800">
              <a:solidFill>
                <a:schemeClr val="bg1"/>
              </a:solidFill>
            </a:endParaRPr>
          </a:p>
        </p:txBody>
      </p:sp>
      <p:sp>
        <p:nvSpPr>
          <p:cNvPr id="55323" name="Text Box 27"/>
          <p:cNvSpPr txBox="1">
            <a:spLocks noChangeArrowheads="1"/>
          </p:cNvSpPr>
          <p:nvPr/>
        </p:nvSpPr>
        <p:spPr bwMode="auto">
          <a:xfrm>
            <a:off x="3075859" y="3664891"/>
            <a:ext cx="274638" cy="696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r>
              <a:rPr lang="en-US" altLang="zh-CN" sz="2800">
                <a:solidFill>
                  <a:schemeClr val="bg1"/>
                </a:solidFill>
              </a:rPr>
              <a:t>.</a:t>
            </a:r>
          </a:p>
          <a:p>
            <a:pPr>
              <a:lnSpc>
                <a:spcPct val="20000"/>
              </a:lnSpc>
            </a:pPr>
            <a:endParaRPr lang="en-US" altLang="zh-CN" sz="2800">
              <a:solidFill>
                <a:schemeClr val="bg1"/>
              </a:solidFill>
            </a:endParaRPr>
          </a:p>
        </p:txBody>
      </p:sp>
      <p:sp>
        <p:nvSpPr>
          <p:cNvPr id="55324" name="Text Box 28"/>
          <p:cNvSpPr txBox="1">
            <a:spLocks noChangeArrowheads="1"/>
          </p:cNvSpPr>
          <p:nvPr/>
        </p:nvSpPr>
        <p:spPr bwMode="auto">
          <a:xfrm>
            <a:off x="3275884" y="5158796"/>
            <a:ext cx="2873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chemeClr val="bg1"/>
                </a:solidFill>
                <a:ea typeface="黑体" charset="0"/>
                <a:cs typeface="黑体" charset="0"/>
              </a:rPr>
              <a:t>L</a:t>
            </a:r>
          </a:p>
        </p:txBody>
      </p:sp>
      <p:sp>
        <p:nvSpPr>
          <p:cNvPr id="55325" name="Text Box 29"/>
          <p:cNvSpPr txBox="1">
            <a:spLocks noChangeArrowheads="1"/>
          </p:cNvSpPr>
          <p:nvPr/>
        </p:nvSpPr>
        <p:spPr bwMode="auto">
          <a:xfrm rot="20177184">
            <a:off x="2501184" y="1053731"/>
            <a:ext cx="3635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i="1">
                <a:solidFill>
                  <a:srgbClr val="CC6600"/>
                </a:solidFill>
                <a:ea typeface="黑体" charset="0"/>
                <a:cs typeface="黑体" charset="0"/>
              </a:rPr>
              <a:t>q</a:t>
            </a:r>
          </a:p>
        </p:txBody>
      </p:sp>
      <p:sp>
        <p:nvSpPr>
          <p:cNvPr id="55326" name="Text Box 30"/>
          <p:cNvSpPr txBox="1">
            <a:spLocks noChangeArrowheads="1"/>
          </p:cNvSpPr>
          <p:nvPr/>
        </p:nvSpPr>
        <p:spPr bwMode="auto">
          <a:xfrm rot="200681">
            <a:off x="2826622" y="1885324"/>
            <a:ext cx="53816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a:solidFill>
                  <a:srgbClr val="CC6600"/>
                </a:solidFill>
                <a:ea typeface="黑体" charset="0"/>
                <a:cs typeface="黑体" charset="0"/>
              </a:rPr>
              <a:t>1-</a:t>
            </a:r>
            <a:r>
              <a:rPr lang="en-US" altLang="zh-CN" b="1" i="1">
                <a:solidFill>
                  <a:srgbClr val="CC6600"/>
                </a:solidFill>
                <a:ea typeface="黑体" charset="0"/>
                <a:cs typeface="黑体" charset="0"/>
              </a:rPr>
              <a:t>q</a:t>
            </a:r>
          </a:p>
        </p:txBody>
      </p:sp>
      <p:sp>
        <p:nvSpPr>
          <p:cNvPr id="55327" name="Text Box 31"/>
          <p:cNvSpPr txBox="1">
            <a:spLocks noChangeArrowheads="1"/>
          </p:cNvSpPr>
          <p:nvPr/>
        </p:nvSpPr>
        <p:spPr bwMode="auto">
          <a:xfrm rot="20177184">
            <a:off x="2880597" y="3334793"/>
            <a:ext cx="55086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i="1">
                <a:solidFill>
                  <a:srgbClr val="CC6600"/>
                </a:solidFill>
                <a:ea typeface="黑体" charset="0"/>
                <a:cs typeface="黑体" charset="0"/>
              </a:rPr>
              <a:t>1-q</a:t>
            </a:r>
          </a:p>
        </p:txBody>
      </p:sp>
      <p:sp>
        <p:nvSpPr>
          <p:cNvPr id="55328" name="Text Box 32"/>
          <p:cNvSpPr txBox="1">
            <a:spLocks noChangeArrowheads="1"/>
          </p:cNvSpPr>
          <p:nvPr/>
        </p:nvSpPr>
        <p:spPr bwMode="auto">
          <a:xfrm rot="200681">
            <a:off x="2958384" y="4303927"/>
            <a:ext cx="363538"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i="1">
                <a:solidFill>
                  <a:srgbClr val="CC6600"/>
                </a:solidFill>
                <a:ea typeface="黑体" charset="0"/>
                <a:cs typeface="黑体" charset="0"/>
              </a:rPr>
              <a:t>q</a:t>
            </a:r>
          </a:p>
        </p:txBody>
      </p:sp>
      <p:sp>
        <p:nvSpPr>
          <p:cNvPr id="55330" name="AutoShape 34"/>
          <p:cNvSpPr>
            <a:spLocks/>
          </p:cNvSpPr>
          <p:nvPr/>
        </p:nvSpPr>
        <p:spPr bwMode="auto">
          <a:xfrm>
            <a:off x="3663234" y="1299188"/>
            <a:ext cx="76200" cy="1625098"/>
          </a:xfrm>
          <a:prstGeom prst="rightBrace">
            <a:avLst>
              <a:gd name="adj1" fmla="val 133333"/>
              <a:gd name="adj2" fmla="val 50000"/>
            </a:avLst>
          </a:prstGeom>
          <a:noFill/>
          <a:ln w="1905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zh-CN" altLang="en-US"/>
          </a:p>
        </p:txBody>
      </p:sp>
      <p:sp>
        <p:nvSpPr>
          <p:cNvPr id="55331" name="AutoShape 35"/>
          <p:cNvSpPr>
            <a:spLocks/>
          </p:cNvSpPr>
          <p:nvPr/>
        </p:nvSpPr>
        <p:spPr bwMode="auto">
          <a:xfrm>
            <a:off x="3587034" y="3635267"/>
            <a:ext cx="76200" cy="1726666"/>
          </a:xfrm>
          <a:prstGeom prst="rightBrace">
            <a:avLst>
              <a:gd name="adj1" fmla="val 141667"/>
              <a:gd name="adj2" fmla="val 50000"/>
            </a:avLst>
          </a:prstGeom>
          <a:noFill/>
          <a:ln w="1905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zh-CN" altLang="en-US"/>
          </a:p>
        </p:txBody>
      </p:sp>
      <p:sp>
        <p:nvSpPr>
          <p:cNvPr id="55333" name="Text Box 37"/>
          <p:cNvSpPr txBox="1">
            <a:spLocks noChangeArrowheads="1"/>
          </p:cNvSpPr>
          <p:nvPr/>
        </p:nvSpPr>
        <p:spPr bwMode="auto">
          <a:xfrm>
            <a:off x="3663234" y="2019761"/>
            <a:ext cx="123666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dirty="0">
                <a:solidFill>
                  <a:schemeClr val="accent2"/>
                </a:solidFill>
                <a:latin typeface="黑体" charset="0"/>
                <a:ea typeface="黑体" charset="0"/>
                <a:cs typeface="黑体" charset="0"/>
              </a:rPr>
              <a:t>信号序列</a:t>
            </a:r>
            <a:r>
              <a:rPr lang="en-US" altLang="zh-CN" dirty="0">
                <a:solidFill>
                  <a:schemeClr val="accent2"/>
                </a:solidFill>
                <a:latin typeface="黑体" charset="0"/>
                <a:ea typeface="黑体" charset="0"/>
                <a:cs typeface="黑体" charset="0"/>
              </a:rPr>
              <a:t>S</a:t>
            </a:r>
          </a:p>
        </p:txBody>
      </p:sp>
      <p:sp>
        <p:nvSpPr>
          <p:cNvPr id="55335" name="Text Box 39"/>
          <p:cNvSpPr txBox="1">
            <a:spLocks noChangeArrowheads="1"/>
          </p:cNvSpPr>
          <p:nvPr/>
        </p:nvSpPr>
        <p:spPr bwMode="auto">
          <a:xfrm>
            <a:off x="3739434" y="2397399"/>
            <a:ext cx="184150"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altLang="zh-CN">
              <a:solidFill>
                <a:schemeClr val="accent2"/>
              </a:solidFill>
            </a:endParaRPr>
          </a:p>
        </p:txBody>
      </p:sp>
      <p:sp>
        <p:nvSpPr>
          <p:cNvPr id="55339" name="Text Box 43"/>
          <p:cNvSpPr txBox="1">
            <a:spLocks noChangeArrowheads="1"/>
          </p:cNvSpPr>
          <p:nvPr/>
        </p:nvSpPr>
        <p:spPr bwMode="auto">
          <a:xfrm>
            <a:off x="3669584" y="4254271"/>
            <a:ext cx="1236663" cy="370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a:solidFill>
                  <a:schemeClr val="accent2"/>
                </a:solidFill>
                <a:latin typeface="黑体" charset="0"/>
                <a:ea typeface="黑体" charset="0"/>
                <a:cs typeface="黑体" charset="0"/>
              </a:rPr>
              <a:t>信号序列</a:t>
            </a:r>
            <a:r>
              <a:rPr lang="en-US" altLang="zh-CN">
                <a:solidFill>
                  <a:schemeClr val="accent2"/>
                </a:solidFill>
                <a:latin typeface="黑体" charset="0"/>
                <a:ea typeface="黑体" charset="0"/>
                <a:cs typeface="黑体" charset="0"/>
              </a:rPr>
              <a:t>S</a:t>
            </a:r>
          </a:p>
        </p:txBody>
      </p:sp>
      <p:sp>
        <p:nvSpPr>
          <p:cNvPr id="2" name="文本框 1"/>
          <p:cNvSpPr txBox="1"/>
          <p:nvPr/>
        </p:nvSpPr>
        <p:spPr>
          <a:xfrm>
            <a:off x="838200" y="5926954"/>
            <a:ext cx="7620000" cy="646331"/>
          </a:xfrm>
          <a:prstGeom prst="rect">
            <a:avLst/>
          </a:prstGeom>
          <a:solidFill>
            <a:schemeClr val="accent6">
              <a:lumMod val="20000"/>
              <a:lumOff val="80000"/>
            </a:schemeClr>
          </a:solidFill>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lang="zh-CN" altLang="en-US" sz="3600">
                <a:latin typeface="黑体" charset="0"/>
                <a:ea typeface="黑体" charset="0"/>
                <a:cs typeface="黑体" charset="0"/>
              </a:rPr>
              <a:t>计算：</a:t>
            </a:r>
            <a:r>
              <a:rPr lang="en-US" altLang="zh-CN" sz="3600">
                <a:latin typeface="黑体" charset="0"/>
                <a:ea typeface="黑体" charset="0"/>
                <a:cs typeface="黑体" charset="0"/>
              </a:rPr>
              <a:t>Pr[G|s</a:t>
            </a:r>
            <a:r>
              <a:rPr lang="en-US" altLang="zh-CN" sz="3600" baseline="-25000">
                <a:latin typeface="黑体" charset="0"/>
                <a:ea typeface="黑体" charset="0"/>
                <a:cs typeface="黑体" charset="0"/>
              </a:rPr>
              <a:t>1</a:t>
            </a:r>
            <a:r>
              <a:rPr lang="en-US" altLang="zh-CN" sz="3600">
                <a:latin typeface="黑体" charset="0"/>
                <a:ea typeface="黑体" charset="0"/>
                <a:cs typeface="黑体" charset="0"/>
              </a:rPr>
              <a:t>, s</a:t>
            </a:r>
            <a:r>
              <a:rPr lang="en-US" altLang="zh-CN" sz="3600" baseline="-25000">
                <a:latin typeface="黑体" charset="0"/>
                <a:ea typeface="黑体" charset="0"/>
                <a:cs typeface="黑体" charset="0"/>
              </a:rPr>
              <a:t>2</a:t>
            </a:r>
            <a:r>
              <a:rPr lang="en-US" altLang="zh-CN" sz="3600">
                <a:latin typeface="黑体" charset="0"/>
                <a:ea typeface="黑体" charset="0"/>
                <a:cs typeface="黑体" charset="0"/>
              </a:rPr>
              <a:t>, </a:t>
            </a:r>
            <a:r>
              <a:rPr lang="en-US" altLang="zh-CN" sz="3600">
                <a:latin typeface="Calibri"/>
                <a:ea typeface="黑体" charset="0"/>
                <a:cs typeface="黑体" charset="0"/>
              </a:rPr>
              <a:t>…</a:t>
            </a:r>
            <a:r>
              <a:rPr lang="en-US" altLang="zh-CN" sz="3600">
                <a:latin typeface="黑体" charset="0"/>
                <a:ea typeface="黑体" charset="0"/>
                <a:cs typeface="黑体" charset="0"/>
              </a:rPr>
              <a:t>, s</a:t>
            </a:r>
            <a:r>
              <a:rPr lang="en-US" altLang="zh-CN" sz="3600" baseline="-25000">
                <a:latin typeface="黑体" charset="0"/>
                <a:ea typeface="黑体" charset="0"/>
                <a:cs typeface="黑体" charset="0"/>
              </a:rPr>
              <a:t>N</a:t>
            </a:r>
            <a:r>
              <a:rPr lang="en-US" altLang="zh-CN" sz="3600">
                <a:latin typeface="黑体" charset="0"/>
                <a:ea typeface="黑体" charset="0"/>
                <a:cs typeface="黑体" charset="0"/>
              </a:rPr>
              <a:t>] </a:t>
            </a:r>
            <a:r>
              <a:rPr lang="en-US" altLang="zh-CN" sz="3600">
                <a:latin typeface="Calibri" charset="0"/>
              </a:rPr>
              <a:t>&gt;=&lt;</a:t>
            </a:r>
            <a:r>
              <a:rPr lang="en-US" altLang="zh-CN" sz="3600">
                <a:latin typeface="黑体" charset="0"/>
                <a:ea typeface="黑体" charset="0"/>
                <a:cs typeface="黑体" charset="0"/>
              </a:rPr>
              <a:t> </a:t>
            </a:r>
            <a:r>
              <a:rPr lang="en-US" altLang="zh-CN" sz="3600" i="1">
                <a:latin typeface="黑体" charset="0"/>
                <a:ea typeface="黑体" charset="0"/>
                <a:cs typeface="黑体" charset="0"/>
              </a:rPr>
              <a:t>p</a:t>
            </a:r>
            <a:r>
              <a:rPr lang="en-US" altLang="zh-CN" sz="3600">
                <a:latin typeface="黑体" charset="0"/>
                <a:ea typeface="黑体" charset="0"/>
                <a:cs typeface="黑体" charset="0"/>
              </a:rPr>
              <a:t> ?</a:t>
            </a:r>
          </a:p>
        </p:txBody>
      </p:sp>
      <p:sp>
        <p:nvSpPr>
          <p:cNvPr id="40" name="Text Box 8"/>
          <p:cNvSpPr txBox="1">
            <a:spLocks noChangeArrowheads="1"/>
          </p:cNvSpPr>
          <p:nvPr/>
        </p:nvSpPr>
        <p:spPr bwMode="auto">
          <a:xfrm>
            <a:off x="1224834" y="2010257"/>
            <a:ext cx="787400" cy="370302"/>
          </a:xfrm>
          <a:prstGeom prst="rect">
            <a:avLst/>
          </a:prstGeom>
          <a:solidFill>
            <a:schemeClr val="bg1"/>
          </a:solidFill>
          <a:ln>
            <a:noFill/>
          </a:ln>
          <a:effectLst/>
        </p:spPr>
        <p:txBody>
          <a:bodyPr>
            <a:spAutoFit/>
          </a:bodyPr>
          <a:lstStyle/>
          <a:p>
            <a:r>
              <a:rPr lang="en-US" altLang="zh-CN" b="1" dirty="0">
                <a:solidFill>
                  <a:srgbClr val="000000"/>
                </a:solidFill>
                <a:ea typeface="黑体" charset="0"/>
                <a:cs typeface="黑体" charset="0"/>
              </a:rPr>
              <a:t>Good</a:t>
            </a:r>
          </a:p>
        </p:txBody>
      </p:sp>
      <p:sp>
        <p:nvSpPr>
          <p:cNvPr id="41" name="Text Box 41"/>
          <p:cNvSpPr txBox="1">
            <a:spLocks noChangeArrowheads="1"/>
          </p:cNvSpPr>
          <p:nvPr/>
        </p:nvSpPr>
        <p:spPr bwMode="auto">
          <a:xfrm>
            <a:off x="1224834" y="4111325"/>
            <a:ext cx="787400" cy="370302"/>
          </a:xfrm>
          <a:prstGeom prst="rect">
            <a:avLst/>
          </a:prstGeom>
          <a:solidFill>
            <a:srgbClr val="FFFFFF"/>
          </a:solidFill>
          <a:ln>
            <a:noFill/>
          </a:ln>
          <a:effectLst/>
        </p:spPr>
        <p:txBody>
          <a:bodyPr>
            <a:spAutoFit/>
          </a:bodyPr>
          <a:lstStyle/>
          <a:p>
            <a:r>
              <a:rPr lang="en-US" altLang="zh-CN" b="1" dirty="0">
                <a:solidFill>
                  <a:srgbClr val="000000"/>
                </a:solidFill>
                <a:ea typeface="黑体" charset="0"/>
                <a:cs typeface="黑体" charset="0"/>
              </a:rPr>
              <a:t>Bad</a:t>
            </a:r>
          </a:p>
        </p:txBody>
      </p:sp>
      <p:pic>
        <p:nvPicPr>
          <p:cNvPr id="42" name="Content Placeholder 3"/>
          <p:cNvPicPr>
            <a:picLocks noChangeAspect="1"/>
          </p:cNvPicPr>
          <p:nvPr/>
        </p:nvPicPr>
        <p:blipFill rotWithShape="1">
          <a:blip r:embed="rId3"/>
          <a:srcRect l="-50" r="128"/>
          <a:stretch/>
        </p:blipFill>
        <p:spPr bwMode="auto">
          <a:xfrm>
            <a:off x="4906247" y="2240317"/>
            <a:ext cx="3880699" cy="18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206977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533400" y="275082"/>
            <a:ext cx="8077200" cy="1142647"/>
          </a:xfrm>
        </p:spPr>
        <p:txBody>
          <a:bodyPr/>
          <a:lstStyle/>
          <a:p>
            <a:r>
              <a:rPr lang="zh-CN" altLang="en-US" dirty="0">
                <a:latin typeface="黑体" charset="0"/>
                <a:ea typeface="黑体" charset="0"/>
                <a:cs typeface="黑体" charset="0"/>
              </a:rPr>
              <a:t>决策模型</a:t>
            </a:r>
            <a:r>
              <a:rPr lang="en-US" altLang="zh-CN" dirty="0">
                <a:latin typeface="黑体" charset="0"/>
                <a:ea typeface="黑体" charset="0"/>
                <a:cs typeface="黑体" charset="0"/>
              </a:rPr>
              <a:t>——</a:t>
            </a:r>
            <a:r>
              <a:rPr lang="zh-CN" altLang="en-US" dirty="0">
                <a:latin typeface="黑体" charset="0"/>
                <a:ea typeface="黑体" charset="0"/>
                <a:cs typeface="黑体" charset="0"/>
              </a:rPr>
              <a:t>证明</a:t>
            </a:r>
            <a:r>
              <a:rPr lang="en-US" altLang="zh-CN" dirty="0">
                <a:latin typeface="黑体" charset="0"/>
                <a:ea typeface="黑体" charset="0"/>
                <a:cs typeface="黑体" charset="0"/>
              </a:rPr>
              <a:t>1</a:t>
            </a:r>
            <a:endParaRPr lang="zh-CN" altLang="en-US" dirty="0">
              <a:latin typeface="黑体" charset="0"/>
              <a:ea typeface="黑体" charset="0"/>
              <a:cs typeface="黑体" charset="0"/>
            </a:endParaRPr>
          </a:p>
        </p:txBody>
      </p:sp>
      <p:sp>
        <p:nvSpPr>
          <p:cNvPr id="32770" name="内容占位符 2"/>
          <p:cNvSpPr>
            <a:spLocks noGrp="1"/>
          </p:cNvSpPr>
          <p:nvPr>
            <p:ph idx="1"/>
          </p:nvPr>
        </p:nvSpPr>
        <p:spPr>
          <a:xfrm>
            <a:off x="457200" y="2820647"/>
            <a:ext cx="8686800" cy="3887116"/>
          </a:xfrm>
        </p:spPr>
        <p:txBody>
          <a:bodyPr/>
          <a:lstStyle/>
          <a:p>
            <a:r>
              <a:rPr lang="zh-CN" altLang="en-US" dirty="0">
                <a:latin typeface="Calibri" charset="0"/>
                <a:ea typeface="黑体" charset="0"/>
                <a:cs typeface="黑体" charset="0"/>
              </a:rPr>
              <a:t>利用贝叶斯公式，可以证明：</a:t>
            </a:r>
          </a:p>
          <a:p>
            <a:pPr>
              <a:buFont typeface="Arial" charset="0"/>
              <a:buNone/>
            </a:pPr>
            <a:r>
              <a:rPr lang="en-US" altLang="zh-CN" dirty="0">
                <a:latin typeface="Calibri" charset="0"/>
                <a:ea typeface="宋体" charset="0"/>
              </a:rPr>
              <a:t>	</a:t>
            </a:r>
            <a:r>
              <a:rPr lang="en-US" altLang="zh-CN" dirty="0" err="1">
                <a:latin typeface="Calibri" charset="0"/>
                <a:ea typeface="宋体" charset="0"/>
              </a:rPr>
              <a:t>Pr</a:t>
            </a:r>
            <a:r>
              <a:rPr lang="en-US" altLang="zh-CN" dirty="0">
                <a:latin typeface="Calibri" charset="0"/>
                <a:ea typeface="宋体" charset="0"/>
              </a:rPr>
              <a:t>[G|s</a:t>
            </a:r>
            <a:r>
              <a:rPr lang="en-US" altLang="zh-CN" baseline="-25000" dirty="0">
                <a:latin typeface="Calibri" charset="0"/>
                <a:ea typeface="宋体" charset="0"/>
              </a:rPr>
              <a:t>1</a:t>
            </a:r>
            <a:r>
              <a:rPr lang="en-US" altLang="zh-CN" dirty="0">
                <a:latin typeface="Calibri" charset="0"/>
                <a:ea typeface="宋体" charset="0"/>
              </a:rPr>
              <a:t>, s</a:t>
            </a:r>
            <a:r>
              <a:rPr lang="en-US" altLang="zh-CN" baseline="-25000" dirty="0">
                <a:latin typeface="Calibri" charset="0"/>
                <a:ea typeface="宋体" charset="0"/>
              </a:rPr>
              <a:t>2</a:t>
            </a:r>
            <a:r>
              <a:rPr lang="en-US" altLang="zh-CN" dirty="0">
                <a:latin typeface="Calibri" charset="0"/>
                <a:ea typeface="宋体" charset="0"/>
              </a:rPr>
              <a:t>, …, </a:t>
            </a:r>
            <a:r>
              <a:rPr lang="en-US" altLang="zh-CN" dirty="0" err="1">
                <a:latin typeface="Calibri" charset="0"/>
                <a:ea typeface="宋体" charset="0"/>
              </a:rPr>
              <a:t>s</a:t>
            </a:r>
            <a:r>
              <a:rPr lang="en-US" altLang="zh-CN" baseline="-25000" dirty="0" err="1">
                <a:latin typeface="Calibri" charset="0"/>
                <a:ea typeface="宋体" charset="0"/>
              </a:rPr>
              <a:t>N</a:t>
            </a:r>
            <a:r>
              <a:rPr lang="en-US" altLang="zh-CN" dirty="0">
                <a:latin typeface="Calibri" charset="0"/>
                <a:ea typeface="宋体" charset="0"/>
              </a:rPr>
              <a:t>] </a:t>
            </a:r>
            <a:r>
              <a:rPr lang="en-US" altLang="zh-CN" sz="2800" dirty="0">
                <a:latin typeface="Calibri" charset="0"/>
                <a:ea typeface="黑体" charset="0"/>
                <a:cs typeface="黑体" charset="0"/>
              </a:rPr>
              <a:t>&gt;</a:t>
            </a:r>
            <a:r>
              <a:rPr lang="en-US" altLang="zh-CN" sz="2800" i="1" dirty="0">
                <a:latin typeface="Calibri" charset="0"/>
                <a:ea typeface="黑体" charset="0"/>
                <a:cs typeface="黑体" charset="0"/>
              </a:rPr>
              <a:t>p</a:t>
            </a:r>
            <a:r>
              <a:rPr lang="zh-CN" altLang="en-US" sz="2800" dirty="0">
                <a:latin typeface="Calibri" charset="0"/>
                <a:ea typeface="黑体" charset="0"/>
                <a:cs typeface="黑体" charset="0"/>
              </a:rPr>
              <a:t>，若</a:t>
            </a:r>
            <a:r>
              <a:rPr lang="en-US" altLang="zh-CN" sz="2800" dirty="0">
                <a:latin typeface="Calibri" charset="0"/>
                <a:ea typeface="黑体" charset="0"/>
                <a:cs typeface="黑体" charset="0"/>
              </a:rPr>
              <a:t>S</a:t>
            </a:r>
            <a:r>
              <a:rPr lang="zh-CN" altLang="en-US" sz="2800" dirty="0">
                <a:latin typeface="Calibri" charset="0"/>
                <a:ea typeface="黑体" charset="0"/>
                <a:cs typeface="黑体" charset="0"/>
              </a:rPr>
              <a:t>序列中</a:t>
            </a:r>
            <a:r>
              <a:rPr lang="en-US" altLang="zh-CN" sz="2800" dirty="0">
                <a:solidFill>
                  <a:srgbClr val="FF0000"/>
                </a:solidFill>
                <a:latin typeface="Calibri" charset="0"/>
                <a:ea typeface="黑体" charset="0"/>
                <a:cs typeface="黑体" charset="0"/>
              </a:rPr>
              <a:t>H</a:t>
            </a:r>
            <a:r>
              <a:rPr lang="zh-CN" altLang="en-US" sz="2800" dirty="0">
                <a:latin typeface="Calibri" charset="0"/>
                <a:ea typeface="黑体" charset="0"/>
                <a:cs typeface="黑体" charset="0"/>
              </a:rPr>
              <a:t>的个数大于</a:t>
            </a:r>
            <a:r>
              <a:rPr lang="en-US" altLang="zh-CN" sz="2800" dirty="0">
                <a:solidFill>
                  <a:srgbClr val="FF0000"/>
                </a:solidFill>
                <a:latin typeface="Calibri" charset="0"/>
                <a:ea typeface="黑体" charset="0"/>
                <a:cs typeface="黑体" charset="0"/>
              </a:rPr>
              <a:t>L </a:t>
            </a:r>
            <a:endParaRPr lang="zh-CN" altLang="en-US" sz="2800" dirty="0">
              <a:latin typeface="Calibri" charset="0"/>
              <a:ea typeface="黑体" charset="0"/>
              <a:cs typeface="黑体" charset="0"/>
            </a:endParaRPr>
          </a:p>
          <a:p>
            <a:pPr>
              <a:buFont typeface="Arial" charset="0"/>
              <a:buNone/>
            </a:pPr>
            <a:r>
              <a:rPr lang="zh-CN" altLang="en-US" sz="2800" dirty="0">
                <a:latin typeface="Calibri" charset="0"/>
                <a:ea typeface="黑体" charset="0"/>
                <a:cs typeface="黑体" charset="0"/>
              </a:rPr>
              <a:t>	</a:t>
            </a:r>
            <a:r>
              <a:rPr lang="en-US" altLang="zh-CN" dirty="0" err="1">
                <a:latin typeface="Calibri" charset="0"/>
                <a:ea typeface="宋体" charset="0"/>
              </a:rPr>
              <a:t>Pr</a:t>
            </a:r>
            <a:r>
              <a:rPr lang="en-US" altLang="zh-CN" dirty="0">
                <a:latin typeface="Calibri" charset="0"/>
                <a:ea typeface="宋体" charset="0"/>
              </a:rPr>
              <a:t>[G|s</a:t>
            </a:r>
            <a:r>
              <a:rPr lang="en-US" altLang="zh-CN" baseline="-25000" dirty="0">
                <a:latin typeface="Calibri" charset="0"/>
                <a:ea typeface="宋体" charset="0"/>
              </a:rPr>
              <a:t>1</a:t>
            </a:r>
            <a:r>
              <a:rPr lang="en-US" altLang="zh-CN" dirty="0">
                <a:latin typeface="Calibri" charset="0"/>
                <a:ea typeface="宋体" charset="0"/>
              </a:rPr>
              <a:t>, s</a:t>
            </a:r>
            <a:r>
              <a:rPr lang="en-US" altLang="zh-CN" baseline="-25000" dirty="0">
                <a:latin typeface="Calibri" charset="0"/>
                <a:ea typeface="宋体" charset="0"/>
              </a:rPr>
              <a:t>2</a:t>
            </a:r>
            <a:r>
              <a:rPr lang="en-US" altLang="zh-CN" dirty="0">
                <a:latin typeface="Calibri" charset="0"/>
                <a:ea typeface="宋体" charset="0"/>
              </a:rPr>
              <a:t>, …, </a:t>
            </a:r>
            <a:r>
              <a:rPr lang="en-US" altLang="zh-CN" dirty="0" err="1">
                <a:latin typeface="Calibri" charset="0"/>
                <a:ea typeface="宋体" charset="0"/>
              </a:rPr>
              <a:t>s</a:t>
            </a:r>
            <a:r>
              <a:rPr lang="en-US" altLang="zh-CN" baseline="-25000" dirty="0" err="1">
                <a:latin typeface="Calibri" charset="0"/>
                <a:ea typeface="宋体" charset="0"/>
              </a:rPr>
              <a:t>N</a:t>
            </a:r>
            <a:r>
              <a:rPr lang="en-US" altLang="zh-CN" dirty="0">
                <a:latin typeface="Calibri" charset="0"/>
                <a:ea typeface="宋体" charset="0"/>
              </a:rPr>
              <a:t>] </a:t>
            </a:r>
            <a:r>
              <a:rPr lang="en-US" altLang="zh-CN" sz="2800" dirty="0">
                <a:latin typeface="Calibri" charset="0"/>
                <a:ea typeface="黑体" charset="0"/>
                <a:cs typeface="黑体" charset="0"/>
              </a:rPr>
              <a:t>=</a:t>
            </a:r>
            <a:r>
              <a:rPr lang="en-US" altLang="zh-CN" sz="2800" i="1" dirty="0">
                <a:latin typeface="Calibri" charset="0"/>
                <a:ea typeface="黑体" charset="0"/>
                <a:cs typeface="黑体" charset="0"/>
              </a:rPr>
              <a:t>p</a:t>
            </a:r>
            <a:r>
              <a:rPr lang="zh-CN" altLang="en-US" sz="2800" i="1" dirty="0">
                <a:latin typeface="Calibri" charset="0"/>
                <a:ea typeface="黑体" charset="0"/>
                <a:cs typeface="黑体" charset="0"/>
              </a:rPr>
              <a:t>，</a:t>
            </a:r>
            <a:r>
              <a:rPr lang="zh-CN" altLang="en-US" sz="2800" dirty="0">
                <a:latin typeface="Calibri" charset="0"/>
                <a:ea typeface="黑体" charset="0"/>
                <a:cs typeface="黑体" charset="0"/>
              </a:rPr>
              <a:t>若</a:t>
            </a:r>
            <a:r>
              <a:rPr lang="en-US" altLang="zh-CN" sz="2800" dirty="0">
                <a:latin typeface="Calibri" charset="0"/>
                <a:ea typeface="黑体" charset="0"/>
                <a:cs typeface="黑体" charset="0"/>
              </a:rPr>
              <a:t>S</a:t>
            </a:r>
            <a:r>
              <a:rPr lang="zh-CN" altLang="en-US" sz="2800" dirty="0">
                <a:latin typeface="Calibri" charset="0"/>
                <a:ea typeface="黑体" charset="0"/>
                <a:cs typeface="黑体" charset="0"/>
              </a:rPr>
              <a:t>序列中</a:t>
            </a:r>
            <a:r>
              <a:rPr lang="en-US" altLang="zh-CN" sz="2800" dirty="0">
                <a:solidFill>
                  <a:srgbClr val="FF0000"/>
                </a:solidFill>
                <a:latin typeface="Calibri" charset="0"/>
                <a:ea typeface="黑体" charset="0"/>
                <a:cs typeface="黑体" charset="0"/>
              </a:rPr>
              <a:t>H</a:t>
            </a:r>
            <a:r>
              <a:rPr lang="zh-CN" altLang="en-US" sz="2800" dirty="0">
                <a:latin typeface="Calibri" charset="0"/>
                <a:ea typeface="黑体" charset="0"/>
                <a:cs typeface="黑体" charset="0"/>
              </a:rPr>
              <a:t>的个数等于</a:t>
            </a:r>
            <a:r>
              <a:rPr lang="en-US" altLang="zh-CN" sz="2800" dirty="0">
                <a:solidFill>
                  <a:srgbClr val="FF0000"/>
                </a:solidFill>
                <a:latin typeface="Calibri" charset="0"/>
                <a:ea typeface="黑体" charset="0"/>
                <a:cs typeface="黑体" charset="0"/>
              </a:rPr>
              <a:t>L </a:t>
            </a:r>
            <a:endParaRPr lang="en-US" altLang="zh-CN" sz="2800" i="1" dirty="0">
              <a:latin typeface="Calibri" charset="0"/>
              <a:ea typeface="黑体" charset="0"/>
              <a:cs typeface="黑体" charset="0"/>
            </a:endParaRPr>
          </a:p>
          <a:p>
            <a:pPr>
              <a:buFont typeface="Arial" charset="0"/>
              <a:buNone/>
            </a:pPr>
            <a:r>
              <a:rPr lang="en-US" altLang="zh-CN" dirty="0">
                <a:latin typeface="Calibri" charset="0"/>
                <a:ea typeface="宋体" charset="0"/>
              </a:rPr>
              <a:t>    </a:t>
            </a:r>
            <a:r>
              <a:rPr lang="en-US" altLang="zh-CN" dirty="0" err="1">
                <a:latin typeface="Calibri" charset="0"/>
                <a:ea typeface="宋体" charset="0"/>
              </a:rPr>
              <a:t>Pr</a:t>
            </a:r>
            <a:r>
              <a:rPr lang="en-US" altLang="zh-CN" dirty="0">
                <a:latin typeface="Calibri" charset="0"/>
                <a:ea typeface="宋体" charset="0"/>
              </a:rPr>
              <a:t>[G|s</a:t>
            </a:r>
            <a:r>
              <a:rPr lang="en-US" altLang="zh-CN" baseline="-25000" dirty="0">
                <a:latin typeface="Calibri" charset="0"/>
                <a:ea typeface="宋体" charset="0"/>
              </a:rPr>
              <a:t>1</a:t>
            </a:r>
            <a:r>
              <a:rPr lang="en-US" altLang="zh-CN" dirty="0">
                <a:latin typeface="Calibri" charset="0"/>
                <a:ea typeface="宋体" charset="0"/>
              </a:rPr>
              <a:t>, s</a:t>
            </a:r>
            <a:r>
              <a:rPr lang="en-US" altLang="zh-CN" baseline="-25000" dirty="0">
                <a:latin typeface="Calibri" charset="0"/>
                <a:ea typeface="宋体" charset="0"/>
              </a:rPr>
              <a:t>2</a:t>
            </a:r>
            <a:r>
              <a:rPr lang="en-US" altLang="zh-CN" dirty="0">
                <a:latin typeface="Calibri" charset="0"/>
                <a:ea typeface="宋体" charset="0"/>
              </a:rPr>
              <a:t>, …, </a:t>
            </a:r>
            <a:r>
              <a:rPr lang="en-US" altLang="zh-CN" dirty="0" err="1">
                <a:latin typeface="Calibri" charset="0"/>
                <a:ea typeface="宋体" charset="0"/>
              </a:rPr>
              <a:t>s</a:t>
            </a:r>
            <a:r>
              <a:rPr lang="en-US" altLang="zh-CN" baseline="-25000" dirty="0" err="1">
                <a:latin typeface="Calibri" charset="0"/>
                <a:ea typeface="宋体" charset="0"/>
              </a:rPr>
              <a:t>N</a:t>
            </a:r>
            <a:r>
              <a:rPr lang="en-US" altLang="zh-CN" dirty="0">
                <a:latin typeface="Calibri" charset="0"/>
                <a:ea typeface="宋体" charset="0"/>
              </a:rPr>
              <a:t>] </a:t>
            </a:r>
            <a:r>
              <a:rPr lang="en-US" altLang="zh-CN" sz="2800" dirty="0">
                <a:latin typeface="Calibri" charset="0"/>
                <a:ea typeface="黑体" charset="0"/>
                <a:cs typeface="黑体" charset="0"/>
              </a:rPr>
              <a:t>&lt;</a:t>
            </a:r>
            <a:r>
              <a:rPr lang="en-US" altLang="zh-CN" sz="2800" i="1" dirty="0">
                <a:latin typeface="Calibri" charset="0"/>
                <a:ea typeface="黑体" charset="0"/>
                <a:cs typeface="黑体" charset="0"/>
              </a:rPr>
              <a:t>p</a:t>
            </a:r>
            <a:r>
              <a:rPr lang="zh-CN" altLang="en-US" sz="2800" i="1" dirty="0">
                <a:latin typeface="Calibri" charset="0"/>
                <a:ea typeface="黑体" charset="0"/>
                <a:cs typeface="黑体" charset="0"/>
              </a:rPr>
              <a:t>，</a:t>
            </a:r>
            <a:r>
              <a:rPr lang="zh-CN" altLang="en-US" sz="2800" dirty="0">
                <a:latin typeface="Calibri" charset="0"/>
                <a:ea typeface="黑体" charset="0"/>
                <a:cs typeface="黑体" charset="0"/>
              </a:rPr>
              <a:t>若</a:t>
            </a:r>
            <a:r>
              <a:rPr lang="en-US" altLang="zh-CN" sz="2800" dirty="0">
                <a:latin typeface="Calibri" charset="0"/>
                <a:ea typeface="黑体" charset="0"/>
                <a:cs typeface="黑体" charset="0"/>
              </a:rPr>
              <a:t>S</a:t>
            </a:r>
            <a:r>
              <a:rPr lang="zh-CN" altLang="en-US" sz="2800" dirty="0">
                <a:latin typeface="Calibri" charset="0"/>
                <a:ea typeface="黑体" charset="0"/>
                <a:cs typeface="黑体" charset="0"/>
              </a:rPr>
              <a:t>序列中</a:t>
            </a:r>
            <a:r>
              <a:rPr lang="en-US" altLang="zh-CN" sz="2800" dirty="0">
                <a:solidFill>
                  <a:srgbClr val="FF0000"/>
                </a:solidFill>
                <a:latin typeface="Calibri" charset="0"/>
                <a:ea typeface="黑体" charset="0"/>
                <a:cs typeface="黑体" charset="0"/>
              </a:rPr>
              <a:t>H</a:t>
            </a:r>
            <a:r>
              <a:rPr lang="zh-CN" altLang="en-US" sz="2800" dirty="0">
                <a:latin typeface="Calibri" charset="0"/>
                <a:ea typeface="黑体" charset="0"/>
                <a:cs typeface="黑体" charset="0"/>
              </a:rPr>
              <a:t>的个数小于</a:t>
            </a:r>
            <a:r>
              <a:rPr lang="en-US" altLang="zh-CN" sz="2800" dirty="0">
                <a:solidFill>
                  <a:srgbClr val="FF0000"/>
                </a:solidFill>
                <a:latin typeface="Calibri" charset="0"/>
                <a:ea typeface="黑体" charset="0"/>
                <a:cs typeface="黑体" charset="0"/>
              </a:rPr>
              <a:t>L </a:t>
            </a:r>
          </a:p>
        </p:txBody>
      </p:sp>
      <p:sp>
        <p:nvSpPr>
          <p:cNvPr id="7" name="文本框 6"/>
          <p:cNvSpPr txBox="1"/>
          <p:nvPr/>
        </p:nvSpPr>
        <p:spPr>
          <a:xfrm>
            <a:off x="152400" y="1642026"/>
            <a:ext cx="8610600" cy="646331"/>
          </a:xfrm>
          <a:prstGeom prst="rect">
            <a:avLst/>
          </a:prstGeom>
          <a:solidFill>
            <a:schemeClr val="accent6">
              <a:lumMod val="20000"/>
              <a:lumOff val="80000"/>
            </a:schemeClr>
          </a:solidFill>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ctr"/>
            <a:r>
              <a:rPr lang="zh-CN" altLang="en-US" sz="3200" dirty="0">
                <a:latin typeface="黑体" charset="0"/>
                <a:ea typeface="黑体" charset="0"/>
                <a:cs typeface="黑体" charset="0"/>
              </a:rPr>
              <a:t>求解：</a:t>
            </a:r>
            <a:r>
              <a:rPr lang="en-US" altLang="zh-CN" sz="3600" dirty="0" err="1">
                <a:latin typeface="Calibri" charset="0"/>
              </a:rPr>
              <a:t>Pr</a:t>
            </a:r>
            <a:r>
              <a:rPr lang="en-US" altLang="zh-CN" sz="3600" dirty="0">
                <a:latin typeface="Calibri" charset="0"/>
              </a:rPr>
              <a:t>[G|s</a:t>
            </a:r>
            <a:r>
              <a:rPr lang="en-US" altLang="zh-CN" sz="3600" baseline="-25000" dirty="0">
                <a:latin typeface="Calibri" charset="0"/>
              </a:rPr>
              <a:t>1</a:t>
            </a:r>
            <a:r>
              <a:rPr lang="en-US" altLang="zh-CN" sz="3600" dirty="0">
                <a:latin typeface="Calibri" charset="0"/>
              </a:rPr>
              <a:t>, s</a:t>
            </a:r>
            <a:r>
              <a:rPr lang="en-US" altLang="zh-CN" sz="3600" baseline="-25000" dirty="0">
                <a:latin typeface="Calibri" charset="0"/>
              </a:rPr>
              <a:t>2</a:t>
            </a:r>
            <a:r>
              <a:rPr lang="en-US" altLang="zh-CN" sz="3600" dirty="0">
                <a:latin typeface="Calibri" charset="0"/>
              </a:rPr>
              <a:t>, …, </a:t>
            </a:r>
            <a:r>
              <a:rPr lang="en-US" altLang="zh-CN" sz="3600" dirty="0" err="1">
                <a:latin typeface="Calibri" charset="0"/>
              </a:rPr>
              <a:t>s</a:t>
            </a:r>
            <a:r>
              <a:rPr lang="en-US" altLang="zh-CN" sz="3600" baseline="-25000" dirty="0" err="1">
                <a:latin typeface="Calibri" charset="0"/>
              </a:rPr>
              <a:t>N</a:t>
            </a:r>
            <a:r>
              <a:rPr lang="en-US" altLang="zh-CN" sz="3600" dirty="0">
                <a:latin typeface="Calibri" charset="0"/>
              </a:rPr>
              <a:t>] =</a:t>
            </a:r>
            <a:r>
              <a:rPr lang="zh-CN" altLang="en-US" sz="3600" dirty="0">
                <a:latin typeface="Calibri" charset="0"/>
              </a:rPr>
              <a:t>？，</a:t>
            </a:r>
            <a:r>
              <a:rPr lang="zh-CN" altLang="en-US" sz="3600" dirty="0">
                <a:latin typeface="黑体"/>
                <a:ea typeface="黑体"/>
                <a:cs typeface="黑体"/>
              </a:rPr>
              <a:t>私有信号序列</a:t>
            </a:r>
            <a:endParaRPr lang="en-US" altLang="zh-CN" sz="3600" dirty="0">
              <a:latin typeface="黑体"/>
              <a:ea typeface="黑体"/>
              <a:cs typeface="黑体"/>
            </a:endParaRPr>
          </a:p>
        </p:txBody>
      </p:sp>
    </p:spTree>
    <p:extLst>
      <p:ext uri="{BB962C8B-B14F-4D97-AF65-F5344CB8AC3E}">
        <p14:creationId xmlns:p14="http://schemas.microsoft.com/office/powerpoint/2010/main" val="396385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Effect transition="in" filter="blinds(horizontal)">
                                      <p:cBhvr>
                                        <p:cTn id="7" dur="500"/>
                                        <p:tgtEl>
                                          <p:spTgt spid="327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70">
                                            <p:txEl>
                                              <p:pRg st="1" end="1"/>
                                            </p:txEl>
                                          </p:spTgt>
                                        </p:tgtEl>
                                        <p:attrNameLst>
                                          <p:attrName>style.visibility</p:attrName>
                                        </p:attrNameLst>
                                      </p:cBhvr>
                                      <p:to>
                                        <p:strVal val="visible"/>
                                      </p:to>
                                    </p:set>
                                    <p:animEffect transition="in" filter="blinds(horizontal)">
                                      <p:cBhvr>
                                        <p:cTn id="12" dur="500"/>
                                        <p:tgtEl>
                                          <p:spTgt spid="327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70">
                                            <p:txEl>
                                              <p:pRg st="2" end="2"/>
                                            </p:txEl>
                                          </p:spTgt>
                                        </p:tgtEl>
                                        <p:attrNameLst>
                                          <p:attrName>style.visibility</p:attrName>
                                        </p:attrNameLst>
                                      </p:cBhvr>
                                      <p:to>
                                        <p:strVal val="visible"/>
                                      </p:to>
                                    </p:set>
                                    <p:animEffect transition="in" filter="blinds(horizontal)">
                                      <p:cBhvr>
                                        <p:cTn id="17" dur="500"/>
                                        <p:tgtEl>
                                          <p:spTgt spid="327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770">
                                            <p:txEl>
                                              <p:pRg st="3" end="3"/>
                                            </p:txEl>
                                          </p:spTgt>
                                        </p:tgtEl>
                                        <p:attrNameLst>
                                          <p:attrName>style.visibility</p:attrName>
                                        </p:attrNameLst>
                                      </p:cBhvr>
                                      <p:to>
                                        <p:strVal val="visible"/>
                                      </p:to>
                                    </p:set>
                                    <p:animEffect transition="in" filter="blinds(horizontal)">
                                      <p:cBhvr>
                                        <p:cTn id="22" dur="500"/>
                                        <p:tgtEl>
                                          <p:spTgt spid="327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1445B-3175-49C6-BFE1-4120BEB5357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A930151-BFAF-4953-A92F-F22E2240D26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8D072EB-C4A1-4AFD-9C6D-EAC3CB1F2E68}"/>
              </a:ext>
            </a:extLst>
          </p:cNvPr>
          <p:cNvPicPr>
            <a:picLocks noChangeAspect="1"/>
          </p:cNvPicPr>
          <p:nvPr/>
        </p:nvPicPr>
        <p:blipFill>
          <a:blip r:embed="rId2"/>
          <a:stretch>
            <a:fillRect/>
          </a:stretch>
        </p:blipFill>
        <p:spPr>
          <a:xfrm>
            <a:off x="0" y="657726"/>
            <a:ext cx="9144000" cy="5694948"/>
          </a:xfrm>
          <a:prstGeom prst="rect">
            <a:avLst/>
          </a:prstGeom>
        </p:spPr>
      </p:pic>
    </p:spTree>
    <p:extLst>
      <p:ext uri="{BB962C8B-B14F-4D97-AF65-F5344CB8AC3E}">
        <p14:creationId xmlns:p14="http://schemas.microsoft.com/office/powerpoint/2010/main" val="4244475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1219200" y="78293"/>
            <a:ext cx="6400800" cy="1142647"/>
          </a:xfrm>
        </p:spPr>
        <p:txBody>
          <a:bodyPr/>
          <a:lstStyle/>
          <a:p>
            <a:r>
              <a:rPr lang="zh-CN" altLang="en-US" dirty="0">
                <a:latin typeface="黑体" charset="0"/>
                <a:ea typeface="黑体" charset="0"/>
                <a:cs typeface="黑体" charset="0"/>
              </a:rPr>
              <a:t>决策模型</a:t>
            </a:r>
            <a:r>
              <a:rPr lang="en-US" altLang="zh-CN" dirty="0">
                <a:latin typeface="黑体" charset="0"/>
                <a:ea typeface="黑体" charset="0"/>
                <a:cs typeface="黑体" charset="0"/>
              </a:rPr>
              <a:t>——</a:t>
            </a:r>
            <a:r>
              <a:rPr lang="zh-CN" altLang="en-US" dirty="0">
                <a:latin typeface="黑体" charset="0"/>
                <a:ea typeface="黑体" charset="0"/>
                <a:cs typeface="黑体" charset="0"/>
              </a:rPr>
              <a:t>证明</a:t>
            </a:r>
            <a:r>
              <a:rPr lang="en-US" altLang="zh-CN" dirty="0">
                <a:latin typeface="黑体" charset="0"/>
                <a:ea typeface="黑体" charset="0"/>
                <a:cs typeface="黑体" charset="0"/>
              </a:rPr>
              <a:t>2</a:t>
            </a:r>
            <a:endParaRPr lang="zh-CN" altLang="en-US" dirty="0">
              <a:latin typeface="黑体" charset="0"/>
              <a:ea typeface="黑体" charset="0"/>
              <a:cs typeface="黑体" charset="0"/>
            </a:endParaRPr>
          </a:p>
        </p:txBody>
      </p:sp>
      <p:sp>
        <p:nvSpPr>
          <p:cNvPr id="7" name="文本框 6"/>
          <p:cNvSpPr txBox="1"/>
          <p:nvPr/>
        </p:nvSpPr>
        <p:spPr>
          <a:xfrm>
            <a:off x="440267" y="1266339"/>
            <a:ext cx="8297334" cy="1323439"/>
          </a:xfrm>
          <a:prstGeom prst="rect">
            <a:avLst/>
          </a:prstGeom>
          <a:solidFill>
            <a:schemeClr val="accent6">
              <a:lumMod val="20000"/>
              <a:lumOff val="80000"/>
            </a:schemeClr>
          </a:solidFill>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ctr"/>
            <a:r>
              <a:rPr lang="zh-CN" altLang="en-US" sz="3200" dirty="0">
                <a:latin typeface="黑体"/>
                <a:ea typeface="黑体"/>
                <a:cs typeface="黑体"/>
              </a:rPr>
              <a:t>求解</a:t>
            </a:r>
            <a:r>
              <a:rPr lang="en-US" altLang="zh-CN" sz="3200" dirty="0" err="1">
                <a:latin typeface="黑体"/>
                <a:ea typeface="黑体"/>
                <a:cs typeface="黑体"/>
              </a:rPr>
              <a:t>Pr</a:t>
            </a:r>
            <a:r>
              <a:rPr lang="en-US" altLang="zh-CN" sz="3200" dirty="0">
                <a:latin typeface="黑体"/>
                <a:ea typeface="黑体"/>
                <a:cs typeface="黑体"/>
              </a:rPr>
              <a:t>[G|r</a:t>
            </a:r>
            <a:r>
              <a:rPr lang="en-US" altLang="zh-CN" sz="3200" baseline="-25000" dirty="0">
                <a:latin typeface="黑体"/>
                <a:ea typeface="黑体"/>
                <a:cs typeface="黑体"/>
              </a:rPr>
              <a:t>1</a:t>
            </a:r>
            <a:r>
              <a:rPr lang="en-US" altLang="zh-CN" sz="3200" dirty="0">
                <a:latin typeface="黑体"/>
                <a:ea typeface="黑体"/>
                <a:cs typeface="黑体"/>
              </a:rPr>
              <a:t>, r</a:t>
            </a:r>
            <a:r>
              <a:rPr lang="en-US" altLang="zh-CN" sz="3200" baseline="-25000" dirty="0">
                <a:latin typeface="黑体"/>
                <a:ea typeface="黑体"/>
                <a:cs typeface="黑体"/>
              </a:rPr>
              <a:t>2</a:t>
            </a:r>
            <a:r>
              <a:rPr lang="en-US" altLang="zh-CN" sz="3200" dirty="0">
                <a:latin typeface="黑体"/>
                <a:ea typeface="黑体"/>
                <a:cs typeface="黑体"/>
              </a:rPr>
              <a:t>, …, </a:t>
            </a:r>
            <a:r>
              <a:rPr lang="en-US" altLang="zh-CN" sz="3200" dirty="0" err="1">
                <a:latin typeface="黑体"/>
                <a:ea typeface="黑体"/>
                <a:cs typeface="黑体"/>
              </a:rPr>
              <a:t>r</a:t>
            </a:r>
            <a:r>
              <a:rPr lang="en-US" altLang="zh-CN" sz="3200" baseline="-25000" dirty="0" err="1">
                <a:latin typeface="黑体"/>
                <a:ea typeface="黑体"/>
                <a:cs typeface="黑体"/>
              </a:rPr>
              <a:t>N</a:t>
            </a:r>
            <a:r>
              <a:rPr lang="en-US" altLang="zh-CN" sz="3200" dirty="0">
                <a:latin typeface="黑体"/>
                <a:ea typeface="黑体"/>
                <a:cs typeface="黑体"/>
              </a:rPr>
              <a:t>]=?</a:t>
            </a:r>
            <a:r>
              <a:rPr lang="zh-CN" altLang="en-US" sz="3200" dirty="0">
                <a:latin typeface="黑体"/>
                <a:ea typeface="黑体"/>
                <a:cs typeface="黑体"/>
              </a:rPr>
              <a:t>，判断结果序列</a:t>
            </a:r>
            <a:endParaRPr lang="en-US" altLang="zh-CN" sz="3200" dirty="0">
              <a:latin typeface="黑体"/>
              <a:ea typeface="黑体"/>
              <a:cs typeface="黑体"/>
            </a:endParaRPr>
          </a:p>
          <a:p>
            <a:pPr marL="514350" indent="-514350">
              <a:buFont typeface="+mj-lt"/>
              <a:buAutoNum type="arabicPeriod"/>
            </a:pPr>
            <a:r>
              <a:rPr lang="zh-CN" altLang="en-US" dirty="0">
                <a:latin typeface="黑体"/>
                <a:ea typeface="黑体"/>
                <a:cs typeface="黑体"/>
              </a:rPr>
              <a:t>假设会产生一个级联，分析其产生的条件</a:t>
            </a:r>
            <a:endParaRPr lang="en-US" altLang="zh-CN" dirty="0">
              <a:latin typeface="黑体"/>
              <a:ea typeface="黑体"/>
              <a:cs typeface="黑体"/>
            </a:endParaRPr>
          </a:p>
          <a:p>
            <a:pPr marL="514350" indent="-514350">
              <a:buFont typeface="+mj-lt"/>
              <a:buAutoNum type="arabicPeriod"/>
            </a:pPr>
            <a:r>
              <a:rPr lang="zh-CN" altLang="en-US" dirty="0">
                <a:latin typeface="黑体"/>
                <a:ea typeface="黑体"/>
                <a:cs typeface="黑体"/>
              </a:rPr>
              <a:t>再证明这个条件发生的概率为</a:t>
            </a:r>
            <a:r>
              <a:rPr lang="en-US" altLang="zh-CN" dirty="0">
                <a:latin typeface="黑体"/>
                <a:ea typeface="黑体"/>
                <a:cs typeface="黑体"/>
              </a:rPr>
              <a:t>1</a:t>
            </a:r>
          </a:p>
        </p:txBody>
      </p:sp>
      <p:sp>
        <p:nvSpPr>
          <p:cNvPr id="3" name="内容占位符 2"/>
          <p:cNvSpPr>
            <a:spLocks/>
          </p:cNvSpPr>
          <p:nvPr/>
        </p:nvSpPr>
        <p:spPr bwMode="auto">
          <a:xfrm>
            <a:off x="0" y="2922215"/>
            <a:ext cx="9144000" cy="3935785"/>
          </a:xfrm>
          <a:prstGeom prst="rect">
            <a:avLst/>
          </a:prstGeom>
          <a:noFill/>
          <a:ln>
            <a:noFill/>
          </a:ln>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rgbClr val="000000"/>
                </a:solidFill>
                <a:miter lim="800000"/>
                <a:headEnd/>
                <a:tailEnd/>
              </a14:hiddenLine>
            </a:ext>
          </a:extLst>
        </p:spPr>
        <p:txBody>
          <a:bodyPr rIns="0"/>
          <a:lstStyle/>
          <a:p>
            <a:pPr marL="457200" indent="-457200" eaLnBrk="0" hangingPunct="0">
              <a:spcBef>
                <a:spcPct val="20000"/>
              </a:spcBef>
              <a:buFont typeface="Arial"/>
              <a:buChar char="•"/>
            </a:pPr>
            <a:r>
              <a:rPr kumimoji="1" lang="zh-CN" altLang="en-US" sz="2800" dirty="0">
                <a:solidFill>
                  <a:schemeClr val="bg1"/>
                </a:solidFill>
                <a:latin typeface="黑体" charset="0"/>
                <a:ea typeface="黑体" charset="0"/>
                <a:cs typeface="黑体" charset="0"/>
              </a:rPr>
              <a:t>由前面推理，第</a:t>
            </a:r>
            <a:r>
              <a:rPr kumimoji="1" lang="en-US" altLang="zh-CN" sz="2800" dirty="0">
                <a:solidFill>
                  <a:schemeClr val="bg1"/>
                </a:solidFill>
                <a:latin typeface="黑体" charset="0"/>
                <a:ea typeface="黑体" charset="0"/>
                <a:cs typeface="黑体" charset="0"/>
              </a:rPr>
              <a:t>k+1</a:t>
            </a:r>
            <a:r>
              <a:rPr kumimoji="1" lang="zh-CN" altLang="en-US" sz="2800" dirty="0">
                <a:solidFill>
                  <a:schemeClr val="bg1"/>
                </a:solidFill>
                <a:latin typeface="黑体" charset="0"/>
                <a:ea typeface="黑体" charset="0"/>
                <a:cs typeface="黑体" charset="0"/>
              </a:rPr>
              <a:t>个人的选择如下：</a:t>
            </a:r>
          </a:p>
          <a:p>
            <a:pPr marL="990600" lvl="1" indent="-533400" eaLnBrk="0" hangingPunct="0">
              <a:spcBef>
                <a:spcPct val="20000"/>
              </a:spcBef>
              <a:buFont typeface="Arial" charset="0"/>
              <a:buChar char="–"/>
            </a:pPr>
            <a:r>
              <a:rPr kumimoji="1" lang="zh-CN" altLang="en-US" sz="2400" dirty="0">
                <a:solidFill>
                  <a:schemeClr val="bg1"/>
                </a:solidFill>
                <a:latin typeface="黑体" charset="0"/>
                <a:ea typeface="黑体" charset="0"/>
                <a:cs typeface="黑体" charset="0"/>
              </a:rPr>
              <a:t>两种信号相同，按</a:t>
            </a:r>
            <a:r>
              <a:rPr kumimoji="1" lang="en-US" altLang="zh-CN" sz="2400" i="1" dirty="0">
                <a:solidFill>
                  <a:schemeClr val="bg1"/>
                </a:solidFill>
                <a:latin typeface="黑体" charset="0"/>
                <a:ea typeface="黑体" charset="0"/>
                <a:cs typeface="黑体" charset="0"/>
              </a:rPr>
              <a:t>s</a:t>
            </a:r>
            <a:r>
              <a:rPr kumimoji="1" lang="en-US" altLang="zh-CN" sz="2400" i="1" baseline="-25000" dirty="0">
                <a:solidFill>
                  <a:schemeClr val="bg1"/>
                </a:solidFill>
                <a:latin typeface="黑体" charset="0"/>
                <a:ea typeface="黑体" charset="0"/>
                <a:cs typeface="黑体" charset="0"/>
              </a:rPr>
              <a:t>k+1</a:t>
            </a:r>
            <a:r>
              <a:rPr kumimoji="1" lang="zh-CN" altLang="en-US" sz="2400" dirty="0">
                <a:solidFill>
                  <a:schemeClr val="bg1"/>
                </a:solidFill>
                <a:latin typeface="黑体" charset="0"/>
                <a:ea typeface="黑体" charset="0"/>
                <a:cs typeface="黑体" charset="0"/>
              </a:rPr>
              <a:t>选择</a:t>
            </a:r>
          </a:p>
          <a:p>
            <a:pPr marL="990600" lvl="1" indent="-533400" eaLnBrk="0" hangingPunct="0">
              <a:spcBef>
                <a:spcPct val="20000"/>
              </a:spcBef>
              <a:buFont typeface="Arial" charset="0"/>
              <a:buChar char="–"/>
            </a:pPr>
            <a:r>
              <a:rPr kumimoji="1" lang="zh-CN" altLang="en-US" sz="2400" dirty="0">
                <a:solidFill>
                  <a:schemeClr val="bg1"/>
                </a:solidFill>
                <a:latin typeface="黑体" charset="0"/>
                <a:ea typeface="黑体" charset="0"/>
                <a:cs typeface="黑体" charset="0"/>
              </a:rPr>
              <a:t>个数相差</a:t>
            </a:r>
            <a:r>
              <a:rPr kumimoji="1" lang="en-US" altLang="zh-CN" sz="2400" dirty="0">
                <a:solidFill>
                  <a:schemeClr val="bg1"/>
                </a:solidFill>
                <a:latin typeface="黑体" charset="0"/>
                <a:ea typeface="黑体" charset="0"/>
                <a:cs typeface="黑体" charset="0"/>
              </a:rPr>
              <a:t>1,</a:t>
            </a:r>
            <a:r>
              <a:rPr kumimoji="1" lang="zh-CN" altLang="en-US" sz="2400" dirty="0">
                <a:solidFill>
                  <a:schemeClr val="bg1"/>
                </a:solidFill>
                <a:latin typeface="黑体" charset="0"/>
                <a:ea typeface="黑体" charset="0"/>
                <a:cs typeface="黑体" charset="0"/>
              </a:rPr>
              <a:t>按</a:t>
            </a:r>
            <a:r>
              <a:rPr kumimoji="1" lang="en-US" altLang="zh-CN" sz="2800" i="1" dirty="0">
                <a:solidFill>
                  <a:schemeClr val="bg1"/>
                </a:solidFill>
                <a:latin typeface="黑体" charset="0"/>
                <a:ea typeface="黑体" charset="0"/>
                <a:cs typeface="黑体" charset="0"/>
              </a:rPr>
              <a:t>s</a:t>
            </a:r>
            <a:r>
              <a:rPr kumimoji="1" lang="en-US" altLang="zh-CN" sz="2800" i="1" baseline="-25000" dirty="0">
                <a:solidFill>
                  <a:schemeClr val="bg1"/>
                </a:solidFill>
                <a:latin typeface="黑体" charset="0"/>
                <a:ea typeface="黑体" charset="0"/>
                <a:cs typeface="黑体" charset="0"/>
              </a:rPr>
              <a:t>k+1</a:t>
            </a:r>
            <a:r>
              <a:rPr kumimoji="1" lang="zh-CN" altLang="en-US" sz="2400" dirty="0">
                <a:solidFill>
                  <a:schemeClr val="bg1"/>
                </a:solidFill>
                <a:latin typeface="黑体" charset="0"/>
                <a:ea typeface="黑体" charset="0"/>
                <a:cs typeface="黑体" charset="0"/>
              </a:rPr>
              <a:t>选择</a:t>
            </a:r>
          </a:p>
          <a:p>
            <a:pPr marL="990600" lvl="1" indent="-533400" eaLnBrk="0" hangingPunct="0">
              <a:spcBef>
                <a:spcPct val="20000"/>
              </a:spcBef>
              <a:buFont typeface="Arial" charset="0"/>
              <a:buChar char="–"/>
            </a:pPr>
            <a:r>
              <a:rPr kumimoji="1" lang="zh-CN" altLang="en-US" sz="2400" dirty="0">
                <a:solidFill>
                  <a:srgbClr val="FBFF14"/>
                </a:solidFill>
                <a:latin typeface="黑体" charset="0"/>
                <a:ea typeface="黑体" charset="0"/>
                <a:cs typeface="黑体" charset="0"/>
              </a:rPr>
              <a:t>个数相差</a:t>
            </a:r>
            <a:r>
              <a:rPr kumimoji="1" lang="en-US" altLang="zh-CN" sz="2400" dirty="0">
                <a:solidFill>
                  <a:srgbClr val="FBFF14"/>
                </a:solidFill>
                <a:latin typeface="黑体" charset="0"/>
                <a:ea typeface="黑体" charset="0"/>
                <a:cs typeface="黑体" charset="0"/>
              </a:rPr>
              <a:t>2,</a:t>
            </a:r>
            <a:r>
              <a:rPr kumimoji="1" lang="zh-CN" altLang="en-US" sz="2400" dirty="0">
                <a:solidFill>
                  <a:srgbClr val="FBFF14"/>
                </a:solidFill>
                <a:latin typeface="黑体" charset="0"/>
                <a:ea typeface="黑体" charset="0"/>
                <a:cs typeface="黑体" charset="0"/>
              </a:rPr>
              <a:t>忽略自己的信号</a:t>
            </a:r>
            <a:r>
              <a:rPr kumimoji="1" lang="en-US" altLang="zh-CN" sz="2800" i="1" dirty="0">
                <a:solidFill>
                  <a:srgbClr val="FBFF14"/>
                </a:solidFill>
                <a:latin typeface="黑体" charset="0"/>
                <a:ea typeface="黑体" charset="0"/>
                <a:cs typeface="黑体" charset="0"/>
              </a:rPr>
              <a:t>s</a:t>
            </a:r>
            <a:r>
              <a:rPr kumimoji="1" lang="en-US" altLang="zh-CN" sz="2800" i="1" baseline="-25000" dirty="0">
                <a:solidFill>
                  <a:srgbClr val="FBFF14"/>
                </a:solidFill>
                <a:latin typeface="黑体" charset="0"/>
                <a:ea typeface="黑体" charset="0"/>
                <a:cs typeface="黑体" charset="0"/>
              </a:rPr>
              <a:t>k+1</a:t>
            </a:r>
            <a:r>
              <a:rPr kumimoji="1" lang="zh-CN" altLang="en-US" sz="2400" dirty="0">
                <a:solidFill>
                  <a:srgbClr val="FBFF14"/>
                </a:solidFill>
                <a:latin typeface="黑体" charset="0"/>
                <a:ea typeface="黑体" charset="0"/>
                <a:cs typeface="黑体" charset="0"/>
              </a:rPr>
              <a:t>，形成级联</a:t>
            </a:r>
            <a:endParaRPr kumimoji="1" lang="en-US" altLang="zh-CN" sz="2400" dirty="0">
              <a:solidFill>
                <a:srgbClr val="FBFF14"/>
              </a:solidFill>
              <a:latin typeface="黑体" charset="0"/>
              <a:ea typeface="黑体" charset="0"/>
              <a:cs typeface="黑体" charset="0"/>
            </a:endParaRPr>
          </a:p>
          <a:p>
            <a:pPr marL="609600" indent="-609600" eaLnBrk="0" hangingPunct="0">
              <a:spcBef>
                <a:spcPct val="20000"/>
              </a:spcBef>
              <a:buFont typeface="Arial" charset="0"/>
              <a:buChar char="•"/>
            </a:pPr>
            <a:r>
              <a:rPr kumimoji="1" lang="zh-CN" altLang="en-US" sz="2800" dirty="0">
                <a:solidFill>
                  <a:schemeClr val="bg1"/>
                </a:solidFill>
                <a:latin typeface="黑体" charset="0"/>
                <a:ea typeface="黑体" charset="0"/>
                <a:cs typeface="黑体" charset="0"/>
              </a:rPr>
              <a:t>此时：</a:t>
            </a:r>
            <a:endParaRPr kumimoji="1" lang="en-US" altLang="zh-CN" sz="2800" dirty="0">
              <a:solidFill>
                <a:schemeClr val="bg1"/>
              </a:solidFill>
              <a:latin typeface="黑体" charset="0"/>
              <a:ea typeface="黑体" charset="0"/>
              <a:cs typeface="黑体" charset="0"/>
            </a:endParaRPr>
          </a:p>
          <a:p>
            <a:pPr lvl="1" eaLnBrk="0" hangingPunct="0">
              <a:spcBef>
                <a:spcPct val="20000"/>
              </a:spcBef>
            </a:pPr>
            <a:endParaRPr kumimoji="1" lang="zh-CN" altLang="en-US" sz="2400" dirty="0">
              <a:solidFill>
                <a:schemeClr val="bg1"/>
              </a:solidFill>
              <a:latin typeface="黑体" charset="0"/>
              <a:ea typeface="黑体" charset="0"/>
              <a:cs typeface="黑体" charset="0"/>
            </a:endParaRPr>
          </a:p>
        </p:txBody>
      </p:sp>
      <p:sp>
        <p:nvSpPr>
          <p:cNvPr id="2" name="Rectangle 1"/>
          <p:cNvSpPr/>
          <p:nvPr/>
        </p:nvSpPr>
        <p:spPr>
          <a:xfrm>
            <a:off x="0" y="5651270"/>
            <a:ext cx="9144000" cy="553998"/>
          </a:xfrm>
          <a:prstGeom prst="rect">
            <a:avLst/>
          </a:prstGeom>
          <a:solidFill>
            <a:schemeClr val="accent6">
              <a:lumMod val="60000"/>
              <a:lumOff val="40000"/>
            </a:schemeClr>
          </a:solidFill>
          <a:ln>
            <a:solidFill>
              <a:srgbClr val="FFFFFF"/>
            </a:solidFill>
          </a:ln>
        </p:spPr>
        <p:txBody>
          <a:bodyPr wrap="square">
            <a:spAutoFit/>
          </a:bodyPr>
          <a:lstStyle/>
          <a:p>
            <a:pPr marL="609600" lvl="0" indent="-609600" defTabSz="914400" eaLnBrk="0" fontAlgn="base" hangingPunct="0">
              <a:spcBef>
                <a:spcPct val="20000"/>
              </a:spcBef>
              <a:spcAft>
                <a:spcPct val="0"/>
              </a:spcAft>
            </a:pPr>
            <a:r>
              <a:rPr kumimoji="1" lang="en-US" altLang="zh-CN" sz="3000" dirty="0" err="1">
                <a:solidFill>
                  <a:srgbClr val="000000"/>
                </a:solidFill>
                <a:latin typeface="黑体" charset="0"/>
                <a:ea typeface="黑体" charset="0"/>
                <a:cs typeface="黑体" charset="0"/>
              </a:rPr>
              <a:t>Pr</a:t>
            </a:r>
            <a:r>
              <a:rPr kumimoji="1" lang="en-US" altLang="zh-CN" sz="3000" dirty="0">
                <a:solidFill>
                  <a:srgbClr val="000000"/>
                </a:solidFill>
                <a:latin typeface="黑体" charset="0"/>
                <a:ea typeface="黑体" charset="0"/>
                <a:cs typeface="黑体" charset="0"/>
              </a:rPr>
              <a:t>[G|r</a:t>
            </a:r>
            <a:r>
              <a:rPr kumimoji="1" lang="en-US" altLang="zh-CN" sz="3000" baseline="-25000" dirty="0">
                <a:solidFill>
                  <a:srgbClr val="000000"/>
                </a:solidFill>
                <a:latin typeface="黑体" charset="0"/>
                <a:ea typeface="黑体" charset="0"/>
                <a:cs typeface="黑体" charset="0"/>
              </a:rPr>
              <a:t>1</a:t>
            </a:r>
            <a:r>
              <a:rPr kumimoji="1" lang="en-US" altLang="zh-CN" sz="3000" dirty="0">
                <a:solidFill>
                  <a:srgbClr val="000000"/>
                </a:solidFill>
                <a:latin typeface="黑体" charset="0"/>
                <a:ea typeface="黑体" charset="0"/>
                <a:cs typeface="黑体" charset="0"/>
              </a:rPr>
              <a:t>, r</a:t>
            </a:r>
            <a:r>
              <a:rPr kumimoji="1" lang="en-US" altLang="zh-CN" sz="3000" baseline="-25000" dirty="0">
                <a:solidFill>
                  <a:srgbClr val="000000"/>
                </a:solidFill>
                <a:latin typeface="黑体" charset="0"/>
                <a:ea typeface="黑体" charset="0"/>
                <a:cs typeface="黑体" charset="0"/>
              </a:rPr>
              <a:t>2</a:t>
            </a:r>
            <a:r>
              <a:rPr kumimoji="1" lang="en-US" altLang="zh-CN" sz="3000" dirty="0">
                <a:solidFill>
                  <a:srgbClr val="000000"/>
                </a:solidFill>
                <a:latin typeface="黑体" charset="0"/>
                <a:ea typeface="黑体" charset="0"/>
                <a:cs typeface="黑体" charset="0"/>
              </a:rPr>
              <a:t>, </a:t>
            </a:r>
            <a:r>
              <a:rPr kumimoji="1" lang="en-US" altLang="zh-CN" sz="3000" dirty="0">
                <a:solidFill>
                  <a:srgbClr val="000000"/>
                </a:solidFill>
                <a:ea typeface="黑体" charset="0"/>
                <a:cs typeface="黑体" charset="0"/>
              </a:rPr>
              <a:t>…</a:t>
            </a:r>
            <a:r>
              <a:rPr kumimoji="1" lang="en-US" altLang="zh-CN" sz="3000" dirty="0">
                <a:solidFill>
                  <a:srgbClr val="000000"/>
                </a:solidFill>
                <a:latin typeface="黑体" charset="0"/>
                <a:ea typeface="黑体" charset="0"/>
                <a:cs typeface="黑体" charset="0"/>
              </a:rPr>
              <a:t>, </a:t>
            </a:r>
            <a:r>
              <a:rPr kumimoji="1" lang="en-US" altLang="zh-CN" sz="3000" dirty="0" err="1">
                <a:solidFill>
                  <a:srgbClr val="000000"/>
                </a:solidFill>
                <a:latin typeface="黑体" charset="0"/>
                <a:ea typeface="黑体" charset="0"/>
                <a:cs typeface="黑体" charset="0"/>
              </a:rPr>
              <a:t>r</a:t>
            </a:r>
            <a:r>
              <a:rPr kumimoji="1" lang="en-US" altLang="zh-CN" sz="3000" baseline="-25000" dirty="0" err="1">
                <a:solidFill>
                  <a:srgbClr val="000000"/>
                </a:solidFill>
                <a:latin typeface="黑体" charset="0"/>
                <a:ea typeface="黑体" charset="0"/>
                <a:cs typeface="黑体" charset="0"/>
              </a:rPr>
              <a:t>N</a:t>
            </a:r>
            <a:r>
              <a:rPr kumimoji="1" lang="en-US" altLang="zh-CN" sz="3000" dirty="0">
                <a:solidFill>
                  <a:srgbClr val="000000"/>
                </a:solidFill>
                <a:latin typeface="黑体" charset="0"/>
                <a:ea typeface="黑体" charset="0"/>
                <a:cs typeface="黑体" charset="0"/>
              </a:rPr>
              <a:t>] = </a:t>
            </a:r>
            <a:r>
              <a:rPr kumimoji="1" lang="en-US" altLang="zh-CN" sz="3000" dirty="0" err="1">
                <a:solidFill>
                  <a:srgbClr val="000000"/>
                </a:solidFill>
                <a:latin typeface="黑体" charset="0"/>
                <a:ea typeface="黑体" charset="0"/>
                <a:cs typeface="黑体" charset="0"/>
              </a:rPr>
              <a:t>Pr</a:t>
            </a:r>
            <a:r>
              <a:rPr kumimoji="1" lang="en-US" altLang="zh-CN" sz="3000" dirty="0">
                <a:solidFill>
                  <a:srgbClr val="000000"/>
                </a:solidFill>
                <a:latin typeface="黑体" charset="0"/>
                <a:ea typeface="黑体" charset="0"/>
                <a:cs typeface="黑体" charset="0"/>
              </a:rPr>
              <a:t>[G|s</a:t>
            </a:r>
            <a:r>
              <a:rPr kumimoji="1" lang="en-US" altLang="zh-CN" sz="3000" baseline="-25000" dirty="0">
                <a:solidFill>
                  <a:srgbClr val="000000"/>
                </a:solidFill>
                <a:latin typeface="黑体" charset="0"/>
                <a:ea typeface="黑体" charset="0"/>
                <a:cs typeface="黑体" charset="0"/>
              </a:rPr>
              <a:t>1</a:t>
            </a:r>
            <a:r>
              <a:rPr kumimoji="1" lang="en-US" altLang="zh-CN" sz="3000" dirty="0">
                <a:solidFill>
                  <a:srgbClr val="000000"/>
                </a:solidFill>
                <a:latin typeface="黑体" charset="0"/>
                <a:ea typeface="黑体" charset="0"/>
                <a:cs typeface="黑体" charset="0"/>
              </a:rPr>
              <a:t>, s</a:t>
            </a:r>
            <a:r>
              <a:rPr kumimoji="1" lang="en-US" altLang="zh-CN" sz="3000" baseline="-25000" dirty="0">
                <a:solidFill>
                  <a:srgbClr val="000000"/>
                </a:solidFill>
                <a:latin typeface="黑体" charset="0"/>
                <a:ea typeface="黑体" charset="0"/>
                <a:cs typeface="黑体" charset="0"/>
              </a:rPr>
              <a:t>2</a:t>
            </a:r>
            <a:r>
              <a:rPr kumimoji="1" lang="en-US" altLang="zh-CN" sz="3000" dirty="0">
                <a:solidFill>
                  <a:srgbClr val="000000"/>
                </a:solidFill>
                <a:latin typeface="黑体" charset="0"/>
                <a:ea typeface="黑体" charset="0"/>
                <a:cs typeface="黑体" charset="0"/>
              </a:rPr>
              <a:t>,</a:t>
            </a:r>
            <a:r>
              <a:rPr kumimoji="1" lang="en-US" altLang="zh-CN" sz="3000" dirty="0">
                <a:solidFill>
                  <a:srgbClr val="000000"/>
                </a:solidFill>
                <a:ea typeface="黑体" charset="0"/>
                <a:cs typeface="黑体" charset="0"/>
              </a:rPr>
              <a:t>…</a:t>
            </a:r>
            <a:r>
              <a:rPr kumimoji="1" lang="en-US" altLang="zh-CN" sz="3000" dirty="0">
                <a:solidFill>
                  <a:srgbClr val="000000"/>
                </a:solidFill>
                <a:latin typeface="黑体" charset="0"/>
                <a:ea typeface="黑体" charset="0"/>
                <a:cs typeface="黑体" charset="0"/>
              </a:rPr>
              <a:t>,</a:t>
            </a:r>
            <a:r>
              <a:rPr kumimoji="1" lang="en-US" altLang="zh-CN" sz="3000" dirty="0" err="1">
                <a:solidFill>
                  <a:srgbClr val="000000"/>
                </a:solidFill>
                <a:latin typeface="黑体" charset="0"/>
                <a:ea typeface="黑体" charset="0"/>
                <a:cs typeface="黑体" charset="0"/>
              </a:rPr>
              <a:t>s</a:t>
            </a:r>
            <a:r>
              <a:rPr kumimoji="1" lang="en-US" altLang="zh-CN" sz="3000" baseline="-25000" dirty="0" err="1">
                <a:solidFill>
                  <a:srgbClr val="000000"/>
                </a:solidFill>
                <a:latin typeface="黑体" charset="0"/>
                <a:ea typeface="黑体" charset="0"/>
                <a:cs typeface="黑体" charset="0"/>
              </a:rPr>
              <a:t>k</a:t>
            </a:r>
            <a:r>
              <a:rPr kumimoji="1" lang="en-US" altLang="zh-CN" sz="3000" dirty="0">
                <a:solidFill>
                  <a:srgbClr val="000000"/>
                </a:solidFill>
                <a:latin typeface="黑体" charset="0"/>
                <a:ea typeface="黑体" charset="0"/>
                <a:cs typeface="黑体" charset="0"/>
              </a:rPr>
              <a:t>,*,</a:t>
            </a:r>
            <a:r>
              <a:rPr kumimoji="1" lang="en-US" altLang="zh-CN" sz="3000" dirty="0">
                <a:solidFill>
                  <a:srgbClr val="000000"/>
                </a:solidFill>
                <a:ea typeface="黑体" charset="0"/>
                <a:cs typeface="黑体" charset="0"/>
              </a:rPr>
              <a:t>…</a:t>
            </a:r>
            <a:r>
              <a:rPr kumimoji="1" lang="en-US" altLang="zh-CN" sz="3000" dirty="0">
                <a:solidFill>
                  <a:srgbClr val="000000"/>
                </a:solidFill>
                <a:latin typeface="黑体" charset="0"/>
                <a:ea typeface="黑体" charset="0"/>
                <a:cs typeface="黑体" charset="0"/>
              </a:rPr>
              <a:t>*,</a:t>
            </a:r>
            <a:r>
              <a:rPr kumimoji="1" lang="en-US" altLang="zh-CN" sz="3000" dirty="0" err="1">
                <a:solidFill>
                  <a:srgbClr val="000000"/>
                </a:solidFill>
                <a:latin typeface="黑体" charset="0"/>
                <a:ea typeface="黑体" charset="0"/>
                <a:cs typeface="黑体" charset="0"/>
              </a:rPr>
              <a:t>s</a:t>
            </a:r>
            <a:r>
              <a:rPr kumimoji="1" lang="en-US" altLang="zh-CN" sz="3000" baseline="-25000" dirty="0" err="1">
                <a:solidFill>
                  <a:srgbClr val="000000"/>
                </a:solidFill>
                <a:latin typeface="黑体" charset="0"/>
                <a:ea typeface="黑体" charset="0"/>
                <a:cs typeface="黑体" charset="0"/>
              </a:rPr>
              <a:t>N</a:t>
            </a:r>
            <a:r>
              <a:rPr kumimoji="1" lang="en-US" altLang="zh-CN" sz="3000" dirty="0">
                <a:solidFill>
                  <a:srgbClr val="000000"/>
                </a:solidFill>
                <a:latin typeface="黑体" charset="0"/>
                <a:ea typeface="黑体" charset="0"/>
                <a:cs typeface="黑体" charset="0"/>
              </a:rPr>
              <a:t>]</a:t>
            </a:r>
          </a:p>
        </p:txBody>
      </p:sp>
    </p:spTree>
    <p:extLst>
      <p:ext uri="{BB962C8B-B14F-4D97-AF65-F5344CB8AC3E}">
        <p14:creationId xmlns:p14="http://schemas.microsoft.com/office/powerpoint/2010/main" val="3928160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5083"/>
            <a:ext cx="9144000" cy="1019918"/>
          </a:xfrm>
        </p:spPr>
        <p:txBody>
          <a:bodyPr/>
          <a:lstStyle/>
          <a:p>
            <a:pPr algn="l"/>
            <a:r>
              <a:rPr lang="zh-CN" altLang="en-US" sz="4000" dirty="0">
                <a:latin typeface="Calibri" charset="0"/>
                <a:ea typeface="黑体" charset="0"/>
                <a:cs typeface="黑体" charset="0"/>
              </a:rPr>
              <a:t>证明：</a:t>
            </a:r>
            <a:r>
              <a:rPr lang="en-US" altLang="zh-CN" sz="4000" dirty="0">
                <a:latin typeface="Calibri" charset="0"/>
                <a:ea typeface="黑体" charset="0"/>
                <a:cs typeface="黑体" charset="0"/>
              </a:rPr>
              <a:t>N</a:t>
            </a:r>
            <a:r>
              <a:rPr lang="en-US" altLang="zh-CN" sz="4000" dirty="0">
                <a:latin typeface="黑体" charset="0"/>
                <a:ea typeface="黑体" charset="0"/>
                <a:cs typeface="黑体" charset="0"/>
                <a:sym typeface="Wingdings" charset="0"/>
              </a:rPr>
              <a:t>∞</a:t>
            </a:r>
            <a:r>
              <a:rPr lang="zh-CN" altLang="en-US" sz="4000" dirty="0">
                <a:latin typeface="黑体" charset="0"/>
                <a:ea typeface="黑体" charset="0"/>
                <a:cs typeface="黑体" charset="0"/>
                <a:sym typeface="Wingdings" charset="0"/>
              </a:rPr>
              <a:t>，信号个数相差</a:t>
            </a:r>
            <a:r>
              <a:rPr lang="en-US" altLang="zh-CN" sz="4000" dirty="0">
                <a:latin typeface="黑体" charset="0"/>
                <a:ea typeface="黑体" charset="0"/>
                <a:cs typeface="黑体" charset="0"/>
                <a:sym typeface="Wingdings" charset="0"/>
              </a:rPr>
              <a:t>2</a:t>
            </a:r>
            <a:r>
              <a:rPr lang="zh-CN" altLang="en-US" sz="4000" dirty="0">
                <a:latin typeface="黑体" charset="0"/>
                <a:ea typeface="黑体" charset="0"/>
                <a:cs typeface="黑体" charset="0"/>
                <a:sym typeface="Wingdings" charset="0"/>
              </a:rPr>
              <a:t>的概率为</a:t>
            </a:r>
            <a:r>
              <a:rPr lang="en-US" altLang="zh-CN" sz="4000" dirty="0">
                <a:latin typeface="黑体" charset="0"/>
                <a:ea typeface="黑体" charset="0"/>
                <a:cs typeface="黑体" charset="0"/>
                <a:sym typeface="Wingdings" charset="0"/>
              </a:rPr>
              <a:t>1</a:t>
            </a:r>
            <a:endParaRPr lang="zh-CN" altLang="en-US" sz="4000" dirty="0">
              <a:latin typeface="黑体" charset="0"/>
              <a:ea typeface="黑体" charset="0"/>
              <a:cs typeface="黑体" charset="0"/>
              <a:sym typeface="Wingdings" charset="0"/>
            </a:endParaRPr>
          </a:p>
        </p:txBody>
      </p:sp>
      <p:sp>
        <p:nvSpPr>
          <p:cNvPr id="41986" name="内容占位符 2"/>
          <p:cNvSpPr>
            <a:spLocks noGrp="1"/>
          </p:cNvSpPr>
          <p:nvPr>
            <p:ph idx="1"/>
          </p:nvPr>
        </p:nvSpPr>
        <p:spPr>
          <a:xfrm>
            <a:off x="228600" y="1396569"/>
            <a:ext cx="8686800" cy="5182117"/>
          </a:xfrm>
        </p:spPr>
        <p:txBody>
          <a:bodyPr/>
          <a:lstStyle/>
          <a:p>
            <a:r>
              <a:rPr lang="zh-CN" altLang="en-US" dirty="0">
                <a:latin typeface="黑体" charset="0"/>
                <a:ea typeface="黑体" charset="0"/>
                <a:cs typeface="黑体" charset="0"/>
              </a:rPr>
              <a:t>证明：当</a:t>
            </a:r>
            <a:r>
              <a:rPr lang="en-US" altLang="zh-CN" dirty="0">
                <a:latin typeface="Calibri" charset="0"/>
                <a:ea typeface="黑体" charset="0"/>
                <a:cs typeface="黑体" charset="0"/>
              </a:rPr>
              <a:t>N</a:t>
            </a:r>
            <a:r>
              <a:rPr lang="zh-CN" altLang="en-US" dirty="0">
                <a:latin typeface="黑体" charset="0"/>
                <a:ea typeface="黑体" charset="0"/>
                <a:cs typeface="黑体" charset="0"/>
              </a:rPr>
              <a:t>足够大时，存在连续</a:t>
            </a:r>
            <a:r>
              <a:rPr lang="en-US" altLang="zh-CN" dirty="0">
                <a:latin typeface="黑体" charset="0"/>
                <a:ea typeface="黑体" charset="0"/>
                <a:cs typeface="黑体" charset="0"/>
              </a:rPr>
              <a:t>3</a:t>
            </a:r>
            <a:r>
              <a:rPr lang="zh-CN" altLang="en-US" dirty="0">
                <a:latin typeface="黑体" charset="0"/>
                <a:ea typeface="黑体" charset="0"/>
                <a:cs typeface="黑体" charset="0"/>
              </a:rPr>
              <a:t>个相同信号概率为</a:t>
            </a:r>
            <a:r>
              <a:rPr lang="en-US" altLang="zh-CN" dirty="0">
                <a:latin typeface="黑体" charset="0"/>
                <a:ea typeface="黑体" charset="0"/>
                <a:cs typeface="黑体" charset="0"/>
              </a:rPr>
              <a:t>1</a:t>
            </a:r>
            <a:endParaRPr lang="zh-CN" altLang="en-US" dirty="0">
              <a:latin typeface="黑体" charset="0"/>
              <a:ea typeface="黑体" charset="0"/>
              <a:cs typeface="黑体" charset="0"/>
            </a:endParaRPr>
          </a:p>
          <a:p>
            <a:pPr lvl="1"/>
            <a:r>
              <a:rPr lang="en-US" altLang="zh-CN" dirty="0">
                <a:latin typeface="Calibri" charset="0"/>
                <a:ea typeface="黑体" charset="0"/>
                <a:cs typeface="黑体" charset="0"/>
              </a:rPr>
              <a:t>N</a:t>
            </a:r>
            <a:r>
              <a:rPr lang="zh-CN" altLang="en-US" dirty="0">
                <a:latin typeface="黑体" charset="0"/>
                <a:ea typeface="黑体" charset="0"/>
                <a:cs typeface="黑体" charset="0"/>
              </a:rPr>
              <a:t>个信号序列</a:t>
            </a:r>
            <a:r>
              <a:rPr lang="en-US" altLang="zh-CN" dirty="0">
                <a:latin typeface="Calibri" charset="0"/>
                <a:ea typeface="黑体" charset="0"/>
                <a:cs typeface="黑体" charset="0"/>
              </a:rPr>
              <a:t>3</a:t>
            </a:r>
            <a:r>
              <a:rPr lang="zh-CN" altLang="en-US" dirty="0">
                <a:latin typeface="黑体" charset="0"/>
                <a:ea typeface="黑体" charset="0"/>
                <a:cs typeface="黑体" charset="0"/>
              </a:rPr>
              <a:t>个一组分组</a:t>
            </a:r>
          </a:p>
          <a:p>
            <a:pPr lvl="1"/>
            <a:r>
              <a:rPr lang="zh-CN" altLang="en-US" dirty="0">
                <a:latin typeface="黑体" charset="0"/>
                <a:ea typeface="黑体" charset="0"/>
                <a:cs typeface="黑体" charset="0"/>
              </a:rPr>
              <a:t>一组</a:t>
            </a:r>
            <a:r>
              <a:rPr lang="en-US" altLang="zh-CN" dirty="0">
                <a:latin typeface="黑体" charset="0"/>
                <a:ea typeface="黑体" charset="0"/>
                <a:cs typeface="黑体" charset="0"/>
              </a:rPr>
              <a:t>3</a:t>
            </a:r>
            <a:r>
              <a:rPr lang="zh-CN" altLang="en-US" dirty="0">
                <a:latin typeface="黑体" charset="0"/>
                <a:ea typeface="黑体" charset="0"/>
                <a:cs typeface="黑体" charset="0"/>
              </a:rPr>
              <a:t>个信号相同的概率：</a:t>
            </a:r>
            <a:r>
              <a:rPr lang="en-US" altLang="zh-CN" dirty="0">
                <a:latin typeface="黑体" charset="0"/>
                <a:ea typeface="黑体" charset="0"/>
                <a:cs typeface="黑体" charset="0"/>
              </a:rPr>
              <a:t>q</a:t>
            </a:r>
            <a:r>
              <a:rPr lang="en-US" altLang="zh-CN" baseline="30000" dirty="0">
                <a:latin typeface="黑体" charset="0"/>
                <a:ea typeface="黑体" charset="0"/>
                <a:cs typeface="黑体" charset="0"/>
              </a:rPr>
              <a:t>3</a:t>
            </a:r>
            <a:r>
              <a:rPr lang="en-US" altLang="zh-CN" dirty="0">
                <a:latin typeface="黑体" charset="0"/>
                <a:ea typeface="黑体" charset="0"/>
                <a:cs typeface="黑体" charset="0"/>
              </a:rPr>
              <a:t>+(1-q)</a:t>
            </a:r>
            <a:r>
              <a:rPr lang="en-US" altLang="zh-CN" baseline="30000" dirty="0">
                <a:latin typeface="黑体" charset="0"/>
                <a:ea typeface="黑体" charset="0"/>
                <a:cs typeface="黑体" charset="0"/>
              </a:rPr>
              <a:t>3</a:t>
            </a:r>
            <a:endParaRPr lang="en-US" altLang="zh-CN" dirty="0">
              <a:latin typeface="黑体" charset="0"/>
              <a:ea typeface="黑体" charset="0"/>
              <a:cs typeface="黑体" charset="0"/>
            </a:endParaRPr>
          </a:p>
          <a:p>
            <a:pPr lvl="1"/>
            <a:r>
              <a:rPr lang="zh-CN" altLang="en-US" dirty="0">
                <a:latin typeface="黑体" charset="0"/>
                <a:ea typeface="黑体" charset="0"/>
                <a:cs typeface="黑体" charset="0"/>
              </a:rPr>
              <a:t>没有一组</a:t>
            </a:r>
            <a:r>
              <a:rPr lang="en-US" altLang="zh-CN" dirty="0">
                <a:latin typeface="黑体" charset="0"/>
                <a:ea typeface="黑体" charset="0"/>
                <a:cs typeface="黑体" charset="0"/>
              </a:rPr>
              <a:t>3</a:t>
            </a:r>
            <a:r>
              <a:rPr lang="zh-CN" altLang="en-US" dirty="0">
                <a:latin typeface="黑体" charset="0"/>
                <a:ea typeface="黑体" charset="0"/>
                <a:cs typeface="黑体" charset="0"/>
              </a:rPr>
              <a:t>个信号相同的概率：</a:t>
            </a:r>
            <a:r>
              <a:rPr lang="en-US" altLang="zh-CN" dirty="0">
                <a:latin typeface="黑体" charset="0"/>
                <a:ea typeface="黑体" charset="0"/>
                <a:cs typeface="黑体" charset="0"/>
              </a:rPr>
              <a:t>(1-q</a:t>
            </a:r>
            <a:r>
              <a:rPr lang="en-US" altLang="zh-CN" baseline="30000" dirty="0">
                <a:latin typeface="黑体" charset="0"/>
                <a:ea typeface="黑体" charset="0"/>
                <a:cs typeface="黑体" charset="0"/>
              </a:rPr>
              <a:t>3</a:t>
            </a:r>
            <a:r>
              <a:rPr lang="en-US" altLang="zh-CN" dirty="0">
                <a:latin typeface="黑体" charset="0"/>
                <a:ea typeface="黑体" charset="0"/>
                <a:cs typeface="黑体" charset="0"/>
              </a:rPr>
              <a:t>-(1-q)</a:t>
            </a:r>
            <a:r>
              <a:rPr lang="en-US" altLang="zh-CN" baseline="30000" dirty="0">
                <a:latin typeface="黑体" charset="0"/>
                <a:ea typeface="黑体" charset="0"/>
                <a:cs typeface="黑体" charset="0"/>
              </a:rPr>
              <a:t>3</a:t>
            </a:r>
            <a:r>
              <a:rPr lang="en-US" altLang="zh-CN" dirty="0">
                <a:latin typeface="黑体" charset="0"/>
                <a:ea typeface="黑体" charset="0"/>
                <a:cs typeface="黑体" charset="0"/>
              </a:rPr>
              <a:t>)</a:t>
            </a:r>
            <a:r>
              <a:rPr lang="en-US" altLang="zh-CN" baseline="30000" dirty="0">
                <a:latin typeface="黑体" charset="0"/>
                <a:ea typeface="黑体" charset="0"/>
                <a:cs typeface="黑体" charset="0"/>
              </a:rPr>
              <a:t>N/3</a:t>
            </a:r>
            <a:endParaRPr lang="en-US" altLang="zh-CN" dirty="0">
              <a:latin typeface="黑体" charset="0"/>
              <a:ea typeface="黑体" charset="0"/>
              <a:cs typeface="黑体" charset="0"/>
            </a:endParaRPr>
          </a:p>
          <a:p>
            <a:pPr lvl="1"/>
            <a:r>
              <a:rPr lang="zh-CN" altLang="en-US" dirty="0">
                <a:latin typeface="黑体" charset="0"/>
                <a:ea typeface="黑体" charset="0"/>
                <a:cs typeface="黑体" charset="0"/>
              </a:rPr>
              <a:t>随</a:t>
            </a:r>
            <a:r>
              <a:rPr lang="en-US" altLang="zh-CN" dirty="0">
                <a:latin typeface="Calibri" charset="0"/>
                <a:ea typeface="黑体" charset="0"/>
                <a:cs typeface="黑体" charset="0"/>
              </a:rPr>
              <a:t>N</a:t>
            </a:r>
            <a:r>
              <a:rPr lang="zh-CN" altLang="en-US" dirty="0">
                <a:latin typeface="黑体" charset="0"/>
                <a:ea typeface="黑体" charset="0"/>
                <a:cs typeface="黑体" charset="0"/>
              </a:rPr>
              <a:t>增大， </a:t>
            </a:r>
            <a:r>
              <a:rPr lang="en-US" altLang="zh-CN" dirty="0">
                <a:latin typeface="黑体" charset="0"/>
                <a:ea typeface="黑体" charset="0"/>
                <a:cs typeface="黑体" charset="0"/>
              </a:rPr>
              <a:t>(1-q</a:t>
            </a:r>
            <a:r>
              <a:rPr lang="en-US" altLang="zh-CN" baseline="30000" dirty="0">
                <a:latin typeface="黑体" charset="0"/>
                <a:ea typeface="黑体" charset="0"/>
                <a:cs typeface="黑体" charset="0"/>
              </a:rPr>
              <a:t>3</a:t>
            </a:r>
            <a:r>
              <a:rPr lang="en-US" altLang="zh-CN" dirty="0">
                <a:latin typeface="黑体" charset="0"/>
                <a:ea typeface="黑体" charset="0"/>
                <a:cs typeface="黑体" charset="0"/>
              </a:rPr>
              <a:t>-(1-q)</a:t>
            </a:r>
            <a:r>
              <a:rPr lang="en-US" altLang="zh-CN" baseline="30000" dirty="0">
                <a:latin typeface="黑体" charset="0"/>
                <a:ea typeface="黑体" charset="0"/>
                <a:cs typeface="黑体" charset="0"/>
              </a:rPr>
              <a:t>3</a:t>
            </a:r>
            <a:r>
              <a:rPr lang="en-US" altLang="zh-CN" dirty="0">
                <a:latin typeface="黑体" charset="0"/>
                <a:ea typeface="黑体" charset="0"/>
                <a:cs typeface="黑体" charset="0"/>
              </a:rPr>
              <a:t>)</a:t>
            </a:r>
            <a:r>
              <a:rPr lang="en-US" altLang="zh-CN" baseline="30000" dirty="0">
                <a:latin typeface="黑体" charset="0"/>
                <a:ea typeface="黑体" charset="0"/>
                <a:cs typeface="黑体" charset="0"/>
              </a:rPr>
              <a:t>N/3</a:t>
            </a:r>
            <a:r>
              <a:rPr lang="zh-CN" altLang="en-US" dirty="0">
                <a:latin typeface="黑体" charset="0"/>
                <a:ea typeface="黑体" charset="0"/>
                <a:cs typeface="黑体" charset="0"/>
              </a:rPr>
              <a:t>趋于</a:t>
            </a:r>
            <a:r>
              <a:rPr lang="en-US" altLang="zh-CN" dirty="0">
                <a:latin typeface="黑体" charset="0"/>
                <a:ea typeface="黑体" charset="0"/>
                <a:cs typeface="黑体" charset="0"/>
              </a:rPr>
              <a:t>0</a:t>
            </a:r>
            <a:endParaRPr lang="zh-CN" altLang="en-US" dirty="0">
              <a:latin typeface="黑体" charset="0"/>
              <a:ea typeface="黑体" charset="0"/>
              <a:cs typeface="黑体" charset="0"/>
            </a:endParaRPr>
          </a:p>
        </p:txBody>
      </p:sp>
    </p:spTree>
    <p:extLst>
      <p:ext uri="{BB962C8B-B14F-4D97-AF65-F5344CB8AC3E}">
        <p14:creationId xmlns:p14="http://schemas.microsoft.com/office/powerpoint/2010/main" val="3400335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信息级联成因的要素？</a:t>
            </a:r>
          </a:p>
        </p:txBody>
      </p:sp>
      <p:sp>
        <p:nvSpPr>
          <p:cNvPr id="3" name="内容占位符 2"/>
          <p:cNvSpPr>
            <a:spLocks noGrp="1"/>
          </p:cNvSpPr>
          <p:nvPr>
            <p:ph idx="1"/>
          </p:nvPr>
        </p:nvSpPr>
        <p:spPr>
          <a:xfrm>
            <a:off x="457200" y="1661388"/>
            <a:ext cx="4613564" cy="4544947"/>
          </a:xfrm>
        </p:spPr>
        <p:txBody>
          <a:bodyPr/>
          <a:lstStyle/>
          <a:p>
            <a:r>
              <a:rPr kumimoji="1" lang="zh-CN" altLang="en-US" dirty="0"/>
              <a:t>足够多的参与人</a:t>
            </a:r>
            <a:endParaRPr kumimoji="1" lang="en-US" altLang="zh-CN" dirty="0"/>
          </a:p>
          <a:p>
            <a:r>
              <a:rPr lang="zh-CN" altLang="en-US" dirty="0"/>
              <a:t>依次决策</a:t>
            </a:r>
            <a:endParaRPr lang="en-US" altLang="zh-CN" dirty="0"/>
          </a:p>
          <a:p>
            <a:r>
              <a:rPr lang="zh-CN" altLang="en-US" dirty="0"/>
              <a:t>部分私有信息（信号）</a:t>
            </a:r>
            <a:endParaRPr lang="en-US" altLang="zh-CN" dirty="0"/>
          </a:p>
          <a:p>
            <a:r>
              <a:rPr lang="zh-CN" altLang="en-US" dirty="0"/>
              <a:t>缺乏明确的公共信息</a:t>
            </a:r>
            <a:endParaRPr lang="en-US" altLang="zh-CN" dirty="0"/>
          </a:p>
          <a:p>
            <a:r>
              <a:rPr lang="zh-CN" altLang="en-US" dirty="0"/>
              <a:t>有限选择（红、蓝；买，不买）</a:t>
            </a:r>
          </a:p>
          <a:p>
            <a:r>
              <a:rPr lang="zh-CN" altLang="en-US" dirty="0"/>
              <a:t>理性</a:t>
            </a:r>
            <a:r>
              <a:rPr kumimoji="1" lang="zh-CN" altLang="en-US" dirty="0"/>
              <a:t>决策</a:t>
            </a:r>
            <a:endParaRPr kumimoji="1" lang="en-US" altLang="zh-CN" dirty="0"/>
          </a:p>
        </p:txBody>
      </p:sp>
      <p:pic>
        <p:nvPicPr>
          <p:cNvPr id="4" name="图片 3" descr="屏幕快照 2014-11-20 下午2.5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401" y="1757756"/>
            <a:ext cx="2298700" cy="3340100"/>
          </a:xfrm>
          <a:prstGeom prst="rect">
            <a:avLst/>
          </a:prstGeom>
        </p:spPr>
      </p:pic>
      <p:sp>
        <p:nvSpPr>
          <p:cNvPr id="5" name="文本框 4"/>
          <p:cNvSpPr txBox="1"/>
          <p:nvPr/>
        </p:nvSpPr>
        <p:spPr>
          <a:xfrm>
            <a:off x="5773401" y="5404285"/>
            <a:ext cx="2298700" cy="523220"/>
          </a:xfrm>
          <a:prstGeom prst="rect">
            <a:avLst/>
          </a:prstGeom>
          <a:noFill/>
        </p:spPr>
        <p:txBody>
          <a:bodyPr wrap="square" rtlCol="0">
            <a:spAutoFit/>
          </a:bodyPr>
          <a:lstStyle/>
          <a:p>
            <a:r>
              <a:rPr kumimoji="1" lang="zh-CN" altLang="en-US" sz="2800" dirty="0">
                <a:solidFill>
                  <a:srgbClr val="FFFFFF"/>
                </a:solidFill>
                <a:latin typeface="黑体"/>
                <a:ea typeface="黑体"/>
                <a:cs typeface="黑体"/>
              </a:rPr>
              <a:t>与这个矛盾？</a:t>
            </a:r>
          </a:p>
        </p:txBody>
      </p:sp>
    </p:spTree>
    <p:extLst>
      <p:ext uri="{BB962C8B-B14F-4D97-AF65-F5344CB8AC3E}">
        <p14:creationId xmlns:p14="http://schemas.microsoft.com/office/powerpoint/2010/main" val="62386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082"/>
            <a:ext cx="9144000" cy="1142647"/>
          </a:xfrm>
        </p:spPr>
        <p:txBody>
          <a:bodyPr/>
          <a:lstStyle/>
          <a:p>
            <a:r>
              <a:rPr lang="zh-CN" altLang="en-US" dirty="0"/>
              <a:t>非确定性决策问题</a:t>
            </a:r>
            <a:endParaRPr lang="en-US" dirty="0"/>
          </a:p>
        </p:txBody>
      </p:sp>
      <p:sp>
        <p:nvSpPr>
          <p:cNvPr id="3" name="Content Placeholder 2"/>
          <p:cNvSpPr>
            <a:spLocks noGrp="1"/>
          </p:cNvSpPr>
          <p:nvPr>
            <p:ph idx="1"/>
          </p:nvPr>
        </p:nvSpPr>
        <p:spPr>
          <a:xfrm>
            <a:off x="457200" y="1163729"/>
            <a:ext cx="8229600" cy="5169336"/>
          </a:xfrm>
        </p:spPr>
        <p:txBody>
          <a:bodyPr/>
          <a:lstStyle/>
          <a:p>
            <a:r>
              <a:rPr lang="zh-CN" altLang="en-US" b="1" dirty="0">
                <a:solidFill>
                  <a:srgbClr val="FFFF00"/>
                </a:solidFill>
              </a:rPr>
              <a:t>如何推理一个决策？</a:t>
            </a:r>
            <a:endParaRPr lang="en-US" altLang="zh-CN" b="1" dirty="0">
              <a:solidFill>
                <a:srgbClr val="FFFF00"/>
              </a:solidFill>
            </a:endParaRPr>
          </a:p>
          <a:p>
            <a:r>
              <a:rPr lang="zh-CN" altLang="en-US" dirty="0"/>
              <a:t>博弈论：参与人，策略，收益</a:t>
            </a:r>
            <a:endParaRPr lang="en-US" altLang="zh-CN" dirty="0"/>
          </a:p>
          <a:p>
            <a:pPr lvl="1"/>
            <a:r>
              <a:rPr lang="zh-CN" altLang="en-US" dirty="0"/>
              <a:t>参与人策略：占优策略，最佳应对策略</a:t>
            </a:r>
            <a:endParaRPr lang="en-US" altLang="zh-CN" dirty="0"/>
          </a:p>
          <a:p>
            <a:pPr lvl="1"/>
            <a:r>
              <a:rPr lang="zh-CN" altLang="en-US" dirty="0"/>
              <a:t>组织者</a:t>
            </a:r>
            <a:r>
              <a:rPr lang="en-US" altLang="zh-CN" dirty="0"/>
              <a:t>/</a:t>
            </a:r>
            <a:r>
              <a:rPr lang="zh-CN" altLang="en-US" dirty="0"/>
              <a:t>管理者关心：纳什均衡，社会福利</a:t>
            </a:r>
            <a:endParaRPr lang="en-US" altLang="zh-CN" dirty="0"/>
          </a:p>
          <a:p>
            <a:r>
              <a:rPr lang="zh-CN" altLang="en-US" dirty="0"/>
              <a:t>非确定性决策问题信息不明定，参与人有个体信息和有限的集体信息</a:t>
            </a:r>
            <a:endParaRPr lang="en-US" altLang="zh-CN" dirty="0"/>
          </a:p>
          <a:p>
            <a:pPr lvl="1"/>
            <a:r>
              <a:rPr lang="zh-CN" altLang="en-US" dirty="0"/>
              <a:t>参与人策略：</a:t>
            </a:r>
            <a:r>
              <a:rPr lang="zh-CN" altLang="en-US" dirty="0">
                <a:solidFill>
                  <a:srgbClr val="FFFF00"/>
                </a:solidFill>
              </a:rPr>
              <a:t>基于已知事件计算未知事件发生的概率</a:t>
            </a:r>
            <a:r>
              <a:rPr lang="zh-CN" altLang="zh-CN" dirty="0">
                <a:solidFill>
                  <a:srgbClr val="FFFF00"/>
                </a:solidFill>
              </a:rPr>
              <a:t>，</a:t>
            </a:r>
            <a:r>
              <a:rPr lang="zh-CN" altLang="en-US" dirty="0">
                <a:solidFill>
                  <a:srgbClr val="FFFF00"/>
                </a:solidFill>
              </a:rPr>
              <a:t>根据概率决策</a:t>
            </a:r>
            <a:endParaRPr lang="en-US" altLang="zh-CN" dirty="0">
              <a:solidFill>
                <a:srgbClr val="FFFF00"/>
              </a:solidFill>
            </a:endParaRPr>
          </a:p>
          <a:p>
            <a:pPr lvl="1"/>
            <a:r>
              <a:rPr lang="zh-CN" altLang="en-US" dirty="0"/>
              <a:t>管理者关心：有效地预测、利用、避免信息级联的产生</a:t>
            </a:r>
            <a:endParaRPr lang="en-US" dirty="0"/>
          </a:p>
        </p:txBody>
      </p:sp>
    </p:spTree>
    <p:extLst>
      <p:ext uri="{BB962C8B-B14F-4D97-AF65-F5344CB8AC3E}">
        <p14:creationId xmlns:p14="http://schemas.microsoft.com/office/powerpoint/2010/main" val="228118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758" y="128391"/>
            <a:ext cx="8492014" cy="1142647"/>
          </a:xfrm>
        </p:spPr>
        <p:txBody>
          <a:bodyPr/>
          <a:lstStyle/>
          <a:p>
            <a:pPr algn="l"/>
            <a:r>
              <a:rPr lang="zh-CN" altLang="en-US" sz="3600" dirty="0"/>
              <a:t>进一步理解级联模型（课堂作业）</a:t>
            </a:r>
            <a:endParaRPr 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2893230621"/>
              </p:ext>
            </p:extLst>
          </p:nvPr>
        </p:nvGraphicFramePr>
        <p:xfrm>
          <a:off x="84668" y="1331963"/>
          <a:ext cx="8974667" cy="1566333"/>
        </p:xfrm>
        <a:graphic>
          <a:graphicData uri="http://schemas.openxmlformats.org/drawingml/2006/table">
            <a:tbl>
              <a:tblPr firstRow="1" bandRow="1">
                <a:tableStyleId>{5C22544A-7EE6-4342-B048-85BDC9FD1C3A}</a:tableStyleId>
              </a:tblPr>
              <a:tblGrid>
                <a:gridCol w="879742">
                  <a:extLst>
                    <a:ext uri="{9D8B030D-6E8A-4147-A177-3AD203B41FA5}">
                      <a16:colId xmlns:a16="http://schemas.microsoft.com/office/drawing/2014/main" val="20000"/>
                    </a:ext>
                  </a:extLst>
                </a:gridCol>
                <a:gridCol w="500976">
                  <a:extLst>
                    <a:ext uri="{9D8B030D-6E8A-4147-A177-3AD203B41FA5}">
                      <a16:colId xmlns:a16="http://schemas.microsoft.com/office/drawing/2014/main" val="20001"/>
                    </a:ext>
                  </a:extLst>
                </a:gridCol>
                <a:gridCol w="690359">
                  <a:extLst>
                    <a:ext uri="{9D8B030D-6E8A-4147-A177-3AD203B41FA5}">
                      <a16:colId xmlns:a16="http://schemas.microsoft.com/office/drawing/2014/main" val="20002"/>
                    </a:ext>
                  </a:extLst>
                </a:gridCol>
                <a:gridCol w="690359">
                  <a:extLst>
                    <a:ext uri="{9D8B030D-6E8A-4147-A177-3AD203B41FA5}">
                      <a16:colId xmlns:a16="http://schemas.microsoft.com/office/drawing/2014/main" val="20003"/>
                    </a:ext>
                  </a:extLst>
                </a:gridCol>
                <a:gridCol w="690359">
                  <a:extLst>
                    <a:ext uri="{9D8B030D-6E8A-4147-A177-3AD203B41FA5}">
                      <a16:colId xmlns:a16="http://schemas.microsoft.com/office/drawing/2014/main" val="20004"/>
                    </a:ext>
                  </a:extLst>
                </a:gridCol>
                <a:gridCol w="690359">
                  <a:extLst>
                    <a:ext uri="{9D8B030D-6E8A-4147-A177-3AD203B41FA5}">
                      <a16:colId xmlns:a16="http://schemas.microsoft.com/office/drawing/2014/main" val="20005"/>
                    </a:ext>
                  </a:extLst>
                </a:gridCol>
                <a:gridCol w="690359">
                  <a:extLst>
                    <a:ext uri="{9D8B030D-6E8A-4147-A177-3AD203B41FA5}">
                      <a16:colId xmlns:a16="http://schemas.microsoft.com/office/drawing/2014/main" val="20006"/>
                    </a:ext>
                  </a:extLst>
                </a:gridCol>
                <a:gridCol w="690359">
                  <a:extLst>
                    <a:ext uri="{9D8B030D-6E8A-4147-A177-3AD203B41FA5}">
                      <a16:colId xmlns:a16="http://schemas.microsoft.com/office/drawing/2014/main" val="20007"/>
                    </a:ext>
                  </a:extLst>
                </a:gridCol>
                <a:gridCol w="690359">
                  <a:extLst>
                    <a:ext uri="{9D8B030D-6E8A-4147-A177-3AD203B41FA5}">
                      <a16:colId xmlns:a16="http://schemas.microsoft.com/office/drawing/2014/main" val="20008"/>
                    </a:ext>
                  </a:extLst>
                </a:gridCol>
                <a:gridCol w="690359">
                  <a:extLst>
                    <a:ext uri="{9D8B030D-6E8A-4147-A177-3AD203B41FA5}">
                      <a16:colId xmlns:a16="http://schemas.microsoft.com/office/drawing/2014/main" val="20009"/>
                    </a:ext>
                  </a:extLst>
                </a:gridCol>
                <a:gridCol w="690359">
                  <a:extLst>
                    <a:ext uri="{9D8B030D-6E8A-4147-A177-3AD203B41FA5}">
                      <a16:colId xmlns:a16="http://schemas.microsoft.com/office/drawing/2014/main" val="20010"/>
                    </a:ext>
                  </a:extLst>
                </a:gridCol>
                <a:gridCol w="690359">
                  <a:extLst>
                    <a:ext uri="{9D8B030D-6E8A-4147-A177-3AD203B41FA5}">
                      <a16:colId xmlns:a16="http://schemas.microsoft.com/office/drawing/2014/main" val="20011"/>
                    </a:ext>
                  </a:extLst>
                </a:gridCol>
                <a:gridCol w="690359">
                  <a:extLst>
                    <a:ext uri="{9D8B030D-6E8A-4147-A177-3AD203B41FA5}">
                      <a16:colId xmlns:a16="http://schemas.microsoft.com/office/drawing/2014/main" val="20012"/>
                    </a:ext>
                  </a:extLst>
                </a:gridCol>
              </a:tblGrid>
              <a:tr h="522111">
                <a:tc>
                  <a:txBody>
                    <a:bodyPr/>
                    <a:lstStyle/>
                    <a:p>
                      <a:pPr algn="ctr"/>
                      <a:r>
                        <a:rPr lang="zh-CN" altLang="en-US" sz="1600" dirty="0">
                          <a:solidFill>
                            <a:srgbClr val="000000"/>
                          </a:solidFill>
                          <a:latin typeface="黑体"/>
                          <a:ea typeface="黑体"/>
                          <a:cs typeface="黑体"/>
                        </a:rPr>
                        <a:t>参与者</a:t>
                      </a:r>
                      <a:endParaRPr lang="en-US" sz="1600" dirty="0">
                        <a:solidFill>
                          <a:srgbClr val="000000"/>
                        </a:solidFill>
                        <a:latin typeface="黑体"/>
                        <a:ea typeface="黑体"/>
                        <a:cs typeface="黑体"/>
                      </a:endParaRPr>
                    </a:p>
                  </a:txBody>
                  <a:tcPr/>
                </a:tc>
                <a:tc>
                  <a:txBody>
                    <a:bodyPr/>
                    <a:lstStyle/>
                    <a:p>
                      <a:pPr algn="ctr"/>
                      <a:r>
                        <a:rPr lang="en-US" sz="2000" dirty="0">
                          <a:latin typeface="黑体"/>
                          <a:ea typeface="黑体"/>
                          <a:cs typeface="黑体"/>
                        </a:rPr>
                        <a:t>1</a:t>
                      </a:r>
                    </a:p>
                  </a:txBody>
                  <a:tcPr/>
                </a:tc>
                <a:tc>
                  <a:txBody>
                    <a:bodyPr/>
                    <a:lstStyle/>
                    <a:p>
                      <a:pPr algn="ctr"/>
                      <a:r>
                        <a:rPr lang="en-US" sz="2000" dirty="0">
                          <a:latin typeface="黑体"/>
                          <a:ea typeface="黑体"/>
                          <a:cs typeface="黑体"/>
                        </a:rPr>
                        <a:t>2</a:t>
                      </a:r>
                    </a:p>
                  </a:txBody>
                  <a:tcPr/>
                </a:tc>
                <a:tc>
                  <a:txBody>
                    <a:bodyPr/>
                    <a:lstStyle/>
                    <a:p>
                      <a:pPr algn="ctr"/>
                      <a:r>
                        <a:rPr lang="en-US" sz="2000" dirty="0">
                          <a:latin typeface="黑体"/>
                          <a:ea typeface="黑体"/>
                          <a:cs typeface="黑体"/>
                        </a:rPr>
                        <a:t>3</a:t>
                      </a:r>
                    </a:p>
                  </a:txBody>
                  <a:tcPr/>
                </a:tc>
                <a:tc>
                  <a:txBody>
                    <a:bodyPr/>
                    <a:lstStyle/>
                    <a:p>
                      <a:pPr algn="ctr"/>
                      <a:r>
                        <a:rPr lang="en-US" sz="2000" dirty="0">
                          <a:latin typeface="黑体"/>
                          <a:ea typeface="黑体"/>
                          <a:cs typeface="黑体"/>
                        </a:rPr>
                        <a:t>4</a:t>
                      </a:r>
                    </a:p>
                  </a:txBody>
                  <a:tcPr/>
                </a:tc>
                <a:tc>
                  <a:txBody>
                    <a:bodyPr/>
                    <a:lstStyle/>
                    <a:p>
                      <a:pPr algn="ctr"/>
                      <a:r>
                        <a:rPr lang="en-US" sz="2000" dirty="0">
                          <a:latin typeface="黑体"/>
                          <a:ea typeface="黑体"/>
                          <a:cs typeface="黑体"/>
                        </a:rPr>
                        <a:t>5</a:t>
                      </a:r>
                    </a:p>
                  </a:txBody>
                  <a:tcPr/>
                </a:tc>
                <a:tc>
                  <a:txBody>
                    <a:bodyPr/>
                    <a:lstStyle/>
                    <a:p>
                      <a:pPr algn="ctr"/>
                      <a:r>
                        <a:rPr lang="en-US" sz="2000" dirty="0">
                          <a:latin typeface="黑体"/>
                          <a:ea typeface="黑体"/>
                          <a:cs typeface="黑体"/>
                        </a:rPr>
                        <a:t>6</a:t>
                      </a:r>
                    </a:p>
                  </a:txBody>
                  <a:tcPr/>
                </a:tc>
                <a:tc>
                  <a:txBody>
                    <a:bodyPr/>
                    <a:lstStyle/>
                    <a:p>
                      <a:pPr algn="ctr"/>
                      <a:r>
                        <a:rPr lang="en-US" sz="2000" dirty="0">
                          <a:latin typeface="黑体"/>
                          <a:ea typeface="黑体"/>
                          <a:cs typeface="黑体"/>
                        </a:rPr>
                        <a:t>7</a:t>
                      </a:r>
                    </a:p>
                  </a:txBody>
                  <a:tcPr/>
                </a:tc>
                <a:tc>
                  <a:txBody>
                    <a:bodyPr/>
                    <a:lstStyle/>
                    <a:p>
                      <a:pPr algn="ctr"/>
                      <a:r>
                        <a:rPr lang="en-US" sz="2000" dirty="0">
                          <a:latin typeface="黑体"/>
                          <a:ea typeface="黑体"/>
                          <a:cs typeface="黑体"/>
                        </a:rPr>
                        <a:t>8</a:t>
                      </a:r>
                    </a:p>
                  </a:txBody>
                  <a:tcPr/>
                </a:tc>
                <a:tc>
                  <a:txBody>
                    <a:bodyPr/>
                    <a:lstStyle/>
                    <a:p>
                      <a:pPr algn="ctr"/>
                      <a:r>
                        <a:rPr lang="en-US" sz="2000" dirty="0">
                          <a:latin typeface="黑体"/>
                          <a:ea typeface="黑体"/>
                          <a:cs typeface="黑体"/>
                        </a:rPr>
                        <a:t>9</a:t>
                      </a:r>
                    </a:p>
                  </a:txBody>
                  <a:tcPr/>
                </a:tc>
                <a:tc>
                  <a:txBody>
                    <a:bodyPr/>
                    <a:lstStyle/>
                    <a:p>
                      <a:pPr algn="ctr"/>
                      <a:r>
                        <a:rPr lang="en-US" sz="2000" dirty="0">
                          <a:latin typeface="黑体"/>
                          <a:ea typeface="黑体"/>
                          <a:cs typeface="黑体"/>
                        </a:rPr>
                        <a:t>10</a:t>
                      </a:r>
                    </a:p>
                  </a:txBody>
                  <a:tcPr/>
                </a:tc>
                <a:tc>
                  <a:txBody>
                    <a:bodyPr/>
                    <a:lstStyle/>
                    <a:p>
                      <a:pPr algn="ctr"/>
                      <a:r>
                        <a:rPr lang="en-US" sz="2000" dirty="0">
                          <a:latin typeface="黑体"/>
                          <a:ea typeface="黑体"/>
                          <a:cs typeface="黑体"/>
                        </a:rPr>
                        <a:t>11</a:t>
                      </a:r>
                    </a:p>
                  </a:txBody>
                  <a:tcPr/>
                </a:tc>
                <a:tc>
                  <a:txBody>
                    <a:bodyPr/>
                    <a:lstStyle/>
                    <a:p>
                      <a:pPr algn="ctr"/>
                      <a:r>
                        <a:rPr lang="en-US" sz="2000" dirty="0">
                          <a:latin typeface="黑体"/>
                          <a:ea typeface="黑体"/>
                          <a:cs typeface="黑体"/>
                        </a:rPr>
                        <a:t>12</a:t>
                      </a:r>
                    </a:p>
                  </a:txBody>
                  <a:tcPr/>
                </a:tc>
                <a:extLst>
                  <a:ext uri="{0D108BD9-81ED-4DB2-BD59-A6C34878D82A}">
                    <a16:rowId xmlns:a16="http://schemas.microsoft.com/office/drawing/2014/main" val="10000"/>
                  </a:ext>
                </a:extLst>
              </a:tr>
              <a:tr h="522111">
                <a:tc>
                  <a:txBody>
                    <a:bodyPr/>
                    <a:lstStyle/>
                    <a:p>
                      <a:pPr algn="ctr"/>
                      <a:r>
                        <a:rPr lang="zh-CN" altLang="en-US" sz="2000" dirty="0">
                          <a:latin typeface="黑体"/>
                          <a:ea typeface="黑体"/>
                          <a:cs typeface="黑体"/>
                        </a:rPr>
                        <a:t>信号</a:t>
                      </a:r>
                      <a:endParaRPr lang="en-US" sz="2000" dirty="0">
                        <a:latin typeface="黑体"/>
                        <a:ea typeface="黑体"/>
                        <a:cs typeface="黑体"/>
                      </a:endParaRPr>
                    </a:p>
                  </a:txBody>
                  <a:tcPr/>
                </a:tc>
                <a:tc>
                  <a:txBody>
                    <a:bodyPr/>
                    <a:lstStyle/>
                    <a:p>
                      <a:pPr algn="ctr"/>
                      <a:r>
                        <a:rPr lang="en-US" altLang="zh-CN" sz="2000" dirty="0">
                          <a:latin typeface="黑体"/>
                          <a:ea typeface="黑体"/>
                          <a:cs typeface="黑体"/>
                        </a:rPr>
                        <a:t>b</a:t>
                      </a:r>
                      <a:endParaRPr lang="en-US" sz="2000" dirty="0">
                        <a:latin typeface="黑体"/>
                        <a:ea typeface="黑体"/>
                        <a:cs typeface="黑体"/>
                      </a:endParaRPr>
                    </a:p>
                  </a:txBody>
                  <a:tcPr>
                    <a:solidFill>
                      <a:srgbClr val="FFFFFF"/>
                    </a:solidFill>
                  </a:tcPr>
                </a:tc>
                <a:tc>
                  <a:txBody>
                    <a:bodyPr/>
                    <a:lstStyle/>
                    <a:p>
                      <a:pPr algn="ctr"/>
                      <a:r>
                        <a:rPr lang="en-US" sz="2000" dirty="0">
                          <a:latin typeface="黑体"/>
                          <a:ea typeface="黑体"/>
                          <a:cs typeface="黑体"/>
                        </a:rPr>
                        <a:t>b</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sz="2000" dirty="0">
                          <a:latin typeface="黑体"/>
                          <a:ea typeface="黑体"/>
                          <a:cs typeface="黑体"/>
                        </a:rPr>
                        <a:t>b</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sz="2000" dirty="0">
                          <a:latin typeface="黑体"/>
                          <a:ea typeface="黑体"/>
                          <a:cs typeface="黑体"/>
                        </a:rPr>
                        <a:t>b</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sz="2000" dirty="0">
                          <a:latin typeface="黑体"/>
                          <a:ea typeface="黑体"/>
                          <a:cs typeface="黑体"/>
                        </a:rPr>
                        <a:t>r</a:t>
                      </a:r>
                    </a:p>
                  </a:txBody>
                  <a:tcPr>
                    <a:solidFill>
                      <a:srgbClr val="FFFFFF"/>
                    </a:solidFill>
                  </a:tcPr>
                </a:tc>
                <a:tc>
                  <a:txBody>
                    <a:bodyPr/>
                    <a:lstStyle/>
                    <a:p>
                      <a:pPr algn="ctr"/>
                      <a:r>
                        <a:rPr lang="en-US" altLang="zh-CN" sz="2000" dirty="0">
                          <a:latin typeface="黑体"/>
                          <a:ea typeface="黑体"/>
                          <a:cs typeface="黑体"/>
                        </a:rPr>
                        <a:t>b</a:t>
                      </a:r>
                      <a:endParaRPr lang="en-US" sz="2000" dirty="0">
                        <a:latin typeface="黑体"/>
                        <a:ea typeface="黑体"/>
                        <a:cs typeface="黑体"/>
                      </a:endParaRPr>
                    </a:p>
                  </a:txBody>
                  <a:tcPr>
                    <a:solidFill>
                      <a:srgbClr val="FFFFFF"/>
                    </a:solidFill>
                  </a:tcPr>
                </a:tc>
                <a:tc>
                  <a:txBody>
                    <a:bodyPr/>
                    <a:lstStyle/>
                    <a:p>
                      <a:pPr algn="ctr"/>
                      <a:r>
                        <a:rPr lang="en-US" altLang="zh-CN" sz="2000" dirty="0">
                          <a:latin typeface="黑体"/>
                          <a:ea typeface="黑体"/>
                          <a:cs typeface="黑体"/>
                        </a:rPr>
                        <a:t>r</a:t>
                      </a:r>
                      <a:endParaRPr lang="en-US" sz="2000" dirty="0">
                        <a:latin typeface="黑体"/>
                        <a:ea typeface="黑体"/>
                        <a:cs typeface="黑体"/>
                      </a:endParaRPr>
                    </a:p>
                  </a:txBody>
                  <a:tcPr>
                    <a:solidFill>
                      <a:srgbClr val="FFFFFF"/>
                    </a:solidFill>
                  </a:tcPr>
                </a:tc>
                <a:extLst>
                  <a:ext uri="{0D108BD9-81ED-4DB2-BD59-A6C34878D82A}">
                    <a16:rowId xmlns:a16="http://schemas.microsoft.com/office/drawing/2014/main" val="10001"/>
                  </a:ext>
                </a:extLst>
              </a:tr>
              <a:tr h="522111">
                <a:tc>
                  <a:txBody>
                    <a:bodyPr/>
                    <a:lstStyle/>
                    <a:p>
                      <a:pPr algn="ctr"/>
                      <a:r>
                        <a:rPr lang="zh-CN" altLang="en-US" sz="2000" dirty="0">
                          <a:latin typeface="黑体"/>
                          <a:ea typeface="黑体"/>
                          <a:cs typeface="黑体"/>
                        </a:rPr>
                        <a:t>判断</a:t>
                      </a:r>
                      <a:endParaRPr lang="en-US" sz="2000" dirty="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a:latin typeface="黑体"/>
                        <a:ea typeface="黑体"/>
                        <a:cs typeface="黑体"/>
                      </a:endParaRPr>
                    </a:p>
                  </a:txBody>
                  <a:tcPr/>
                </a:tc>
                <a:tc>
                  <a:txBody>
                    <a:bodyPr/>
                    <a:lstStyle/>
                    <a:p>
                      <a:pPr algn="ctr"/>
                      <a:endParaRPr lang="en-US" sz="200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dirty="0">
                        <a:latin typeface="黑体"/>
                        <a:ea typeface="黑体"/>
                        <a:cs typeface="黑体"/>
                      </a:endParaRPr>
                    </a:p>
                  </a:txBody>
                  <a:tcPr/>
                </a:tc>
                <a:tc>
                  <a:txBody>
                    <a:bodyPr/>
                    <a:lstStyle/>
                    <a:p>
                      <a:pPr algn="ctr"/>
                      <a:endParaRPr lang="en-US" sz="2000" dirty="0">
                        <a:latin typeface="黑体"/>
                        <a:ea typeface="黑体"/>
                        <a:cs typeface="黑体"/>
                      </a:endParaRPr>
                    </a:p>
                  </a:txBody>
                  <a:tcPr/>
                </a:tc>
                <a:extLst>
                  <a:ext uri="{0D108BD9-81ED-4DB2-BD59-A6C34878D82A}">
                    <a16:rowId xmlns:a16="http://schemas.microsoft.com/office/drawing/2014/main" val="10002"/>
                  </a:ext>
                </a:extLst>
              </a:tr>
            </a:tbl>
          </a:graphicData>
        </a:graphic>
      </p:graphicFrame>
      <p:sp>
        <p:nvSpPr>
          <p:cNvPr id="3" name="椭圆 2"/>
          <p:cNvSpPr/>
          <p:nvPr/>
        </p:nvSpPr>
        <p:spPr>
          <a:xfrm>
            <a:off x="6454868" y="1882123"/>
            <a:ext cx="486980" cy="486959"/>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84668" y="3045879"/>
            <a:ext cx="8974667" cy="2677656"/>
          </a:xfrm>
          <a:prstGeom prst="rect">
            <a:avLst/>
          </a:prstGeom>
          <a:noFill/>
        </p:spPr>
        <p:txBody>
          <a:bodyPr wrap="square" rtlCol="0">
            <a:spAutoFit/>
          </a:bodyPr>
          <a:lstStyle/>
          <a:p>
            <a:r>
              <a:rPr kumimoji="1" lang="zh-CN" altLang="en-US" sz="2800" dirty="0">
                <a:solidFill>
                  <a:srgbClr val="FFFFFF"/>
                </a:solidFill>
                <a:latin typeface="黑体"/>
                <a:ea typeface="黑体"/>
                <a:cs typeface="黑体"/>
              </a:rPr>
              <a:t>假设第</a:t>
            </a:r>
            <a:r>
              <a:rPr kumimoji="1" lang="en-US" altLang="zh-CN" sz="2800" dirty="0">
                <a:solidFill>
                  <a:srgbClr val="FFFFFF"/>
                </a:solidFill>
                <a:latin typeface="黑体"/>
                <a:ea typeface="黑体"/>
                <a:cs typeface="黑体"/>
              </a:rPr>
              <a:t>9</a:t>
            </a:r>
            <a:r>
              <a:rPr kumimoji="1" lang="zh-CN" altLang="en-US" sz="2800" dirty="0">
                <a:solidFill>
                  <a:srgbClr val="FFFFFF"/>
                </a:solidFill>
                <a:latin typeface="黑体"/>
                <a:ea typeface="黑体"/>
                <a:cs typeface="黑体"/>
              </a:rPr>
              <a:t>个人告诉了第</a:t>
            </a:r>
            <a:r>
              <a:rPr kumimoji="1" lang="en-US" altLang="zh-CN" sz="2800" dirty="0">
                <a:solidFill>
                  <a:srgbClr val="FFFFFF"/>
                </a:solidFill>
                <a:latin typeface="黑体"/>
                <a:ea typeface="黑体"/>
                <a:cs typeface="黑体"/>
              </a:rPr>
              <a:t>10</a:t>
            </a:r>
            <a:r>
              <a:rPr kumimoji="1" lang="zh-CN" altLang="en-US" sz="2800" dirty="0">
                <a:solidFill>
                  <a:srgbClr val="FFFFFF"/>
                </a:solidFill>
                <a:latin typeface="黑体"/>
                <a:ea typeface="黑体"/>
                <a:cs typeface="黑体"/>
              </a:rPr>
              <a:t>个人他看到的球的颜色。</a:t>
            </a:r>
            <a:endParaRPr kumimoji="1" lang="en-US" altLang="zh-CN" sz="2800" dirty="0">
              <a:solidFill>
                <a:srgbClr val="FFFFFF"/>
              </a:solidFill>
              <a:latin typeface="黑体"/>
              <a:ea typeface="黑体"/>
              <a:cs typeface="黑体"/>
            </a:endParaRPr>
          </a:p>
          <a:p>
            <a:r>
              <a:rPr kumimoji="1" lang="zh-CN" altLang="zh-CN" sz="2800" dirty="0">
                <a:solidFill>
                  <a:srgbClr val="FFFFFF"/>
                </a:solidFill>
                <a:latin typeface="黑体"/>
                <a:ea typeface="黑体"/>
                <a:cs typeface="黑体"/>
              </a:rPr>
              <a:t>（</a:t>
            </a:r>
            <a:r>
              <a:rPr kumimoji="1" lang="en-US" altLang="zh-CN" sz="2800" dirty="0">
                <a:solidFill>
                  <a:srgbClr val="FFFFFF"/>
                </a:solidFill>
                <a:latin typeface="黑体"/>
                <a:ea typeface="黑体"/>
                <a:cs typeface="黑体"/>
              </a:rPr>
              <a:t>1</a:t>
            </a:r>
            <a:r>
              <a:rPr kumimoji="1" lang="zh-CN" altLang="en-US" sz="2800" dirty="0">
                <a:solidFill>
                  <a:srgbClr val="FFFFFF"/>
                </a:solidFill>
                <a:latin typeface="黑体"/>
                <a:ea typeface="黑体"/>
                <a:cs typeface="黑体"/>
              </a:rPr>
              <a:t>）第</a:t>
            </a:r>
            <a:r>
              <a:rPr kumimoji="1" lang="en-US" altLang="zh-CN" sz="2800" dirty="0">
                <a:solidFill>
                  <a:srgbClr val="FFFFFF"/>
                </a:solidFill>
                <a:latin typeface="黑体"/>
                <a:ea typeface="黑体"/>
                <a:cs typeface="黑体"/>
              </a:rPr>
              <a:t>11</a:t>
            </a:r>
            <a:r>
              <a:rPr kumimoji="1" lang="zh-CN" altLang="en-US" sz="2800" dirty="0">
                <a:solidFill>
                  <a:srgbClr val="FFFFFF"/>
                </a:solidFill>
                <a:latin typeface="黑体"/>
                <a:ea typeface="黑体"/>
                <a:cs typeface="黑体"/>
              </a:rPr>
              <a:t>和</a:t>
            </a:r>
            <a:r>
              <a:rPr kumimoji="1" lang="en-US" altLang="zh-CN" sz="2800" dirty="0">
                <a:solidFill>
                  <a:srgbClr val="FFFFFF"/>
                </a:solidFill>
                <a:latin typeface="黑体"/>
                <a:ea typeface="黑体"/>
                <a:cs typeface="黑体"/>
              </a:rPr>
              <a:t>12</a:t>
            </a:r>
            <a:r>
              <a:rPr kumimoji="1" lang="zh-CN" altLang="en-US" sz="2800" dirty="0">
                <a:solidFill>
                  <a:srgbClr val="FFFFFF"/>
                </a:solidFill>
                <a:latin typeface="黑体"/>
                <a:ea typeface="黑体"/>
                <a:cs typeface="黑体"/>
              </a:rPr>
              <a:t>个人看到第</a:t>
            </a:r>
            <a:r>
              <a:rPr kumimoji="1" lang="en-US" altLang="zh-CN" sz="2800" dirty="0">
                <a:solidFill>
                  <a:srgbClr val="FFFFFF"/>
                </a:solidFill>
                <a:latin typeface="黑体"/>
                <a:ea typeface="黑体"/>
                <a:cs typeface="黑体"/>
              </a:rPr>
              <a:t>9</a:t>
            </a:r>
            <a:r>
              <a:rPr kumimoji="1" lang="zh-CN" altLang="en-US" sz="2800" dirty="0">
                <a:solidFill>
                  <a:srgbClr val="FFFFFF"/>
                </a:solidFill>
                <a:latin typeface="黑体"/>
                <a:ea typeface="黑体"/>
                <a:cs typeface="黑体"/>
              </a:rPr>
              <a:t>告诉第</a:t>
            </a:r>
            <a:r>
              <a:rPr kumimoji="1" lang="en-US" altLang="zh-CN" sz="2800" dirty="0">
                <a:solidFill>
                  <a:srgbClr val="FFFFFF"/>
                </a:solidFill>
                <a:latin typeface="黑体"/>
                <a:ea typeface="黑体"/>
                <a:cs typeface="黑体"/>
              </a:rPr>
              <a:t>10</a:t>
            </a:r>
            <a:r>
              <a:rPr kumimoji="1" lang="zh-CN" altLang="en-US" sz="2800" dirty="0">
                <a:solidFill>
                  <a:srgbClr val="FFFFFF"/>
                </a:solidFill>
                <a:latin typeface="黑体"/>
                <a:ea typeface="黑体"/>
                <a:cs typeface="黑体"/>
              </a:rPr>
              <a:t>私有信号，但不知道具体是什么。试给出所有人的判断。</a:t>
            </a:r>
            <a:endParaRPr kumimoji="1" lang="en-US" altLang="zh-CN" sz="2800" dirty="0">
              <a:solidFill>
                <a:srgbClr val="FFFFFF"/>
              </a:solidFill>
              <a:latin typeface="黑体"/>
              <a:ea typeface="黑体"/>
              <a:cs typeface="黑体"/>
            </a:endParaRPr>
          </a:p>
          <a:p>
            <a:r>
              <a:rPr kumimoji="1" lang="zh-CN" altLang="zh-CN" sz="2800" dirty="0">
                <a:solidFill>
                  <a:srgbClr val="FFFFFF"/>
                </a:solidFill>
                <a:latin typeface="黑体"/>
                <a:ea typeface="黑体"/>
                <a:cs typeface="黑体"/>
              </a:rPr>
              <a:t>（</a:t>
            </a:r>
            <a:r>
              <a:rPr kumimoji="1" lang="en-US" altLang="zh-CN" sz="2800" dirty="0">
                <a:solidFill>
                  <a:srgbClr val="FFFFFF"/>
                </a:solidFill>
                <a:latin typeface="黑体"/>
                <a:ea typeface="黑体"/>
                <a:cs typeface="黑体"/>
              </a:rPr>
              <a:t>2</a:t>
            </a:r>
            <a:r>
              <a:rPr kumimoji="1" lang="zh-CN" altLang="en-US" sz="2800" dirty="0">
                <a:solidFill>
                  <a:srgbClr val="FFFFFF"/>
                </a:solidFill>
                <a:latin typeface="黑体"/>
                <a:ea typeface="黑体"/>
                <a:cs typeface="黑体"/>
              </a:rPr>
              <a:t>）如果第</a:t>
            </a:r>
            <a:r>
              <a:rPr kumimoji="1" lang="en-US" altLang="zh-CN" sz="2800" dirty="0">
                <a:solidFill>
                  <a:srgbClr val="FFFFFF"/>
                </a:solidFill>
                <a:latin typeface="黑体"/>
                <a:ea typeface="黑体"/>
                <a:cs typeface="黑体"/>
              </a:rPr>
              <a:t>11</a:t>
            </a:r>
            <a:r>
              <a:rPr kumimoji="1" lang="zh-CN" altLang="en-US" sz="2800" dirty="0">
                <a:solidFill>
                  <a:srgbClr val="FFFFFF"/>
                </a:solidFill>
                <a:latin typeface="黑体"/>
                <a:ea typeface="黑体"/>
                <a:cs typeface="黑体"/>
              </a:rPr>
              <a:t>和</a:t>
            </a:r>
            <a:r>
              <a:rPr kumimoji="1" lang="en-US" altLang="zh-CN" sz="2800" dirty="0">
                <a:solidFill>
                  <a:srgbClr val="FFFFFF"/>
                </a:solidFill>
                <a:latin typeface="黑体"/>
                <a:ea typeface="黑体"/>
                <a:cs typeface="黑体"/>
              </a:rPr>
              <a:t>12</a:t>
            </a:r>
            <a:r>
              <a:rPr kumimoji="1" lang="zh-CN" altLang="en-US" sz="2800" dirty="0">
                <a:solidFill>
                  <a:srgbClr val="FFFFFF"/>
                </a:solidFill>
                <a:latin typeface="黑体"/>
                <a:ea typeface="黑体"/>
                <a:cs typeface="黑体"/>
              </a:rPr>
              <a:t>没看到第</a:t>
            </a:r>
            <a:r>
              <a:rPr kumimoji="1" lang="en-US" altLang="zh-CN" sz="2800" dirty="0">
                <a:solidFill>
                  <a:srgbClr val="FFFFFF"/>
                </a:solidFill>
                <a:latin typeface="黑体"/>
                <a:ea typeface="黑体"/>
                <a:cs typeface="黑体"/>
              </a:rPr>
              <a:t>9</a:t>
            </a:r>
            <a:r>
              <a:rPr kumimoji="1" lang="zh-CN" altLang="en-US" sz="2800" dirty="0">
                <a:solidFill>
                  <a:srgbClr val="FFFFFF"/>
                </a:solidFill>
                <a:latin typeface="黑体"/>
                <a:ea typeface="黑体"/>
                <a:cs typeface="黑体"/>
              </a:rPr>
              <a:t>告诉第</a:t>
            </a:r>
            <a:r>
              <a:rPr kumimoji="1" lang="en-US" altLang="zh-CN" sz="2800" dirty="0">
                <a:solidFill>
                  <a:srgbClr val="FFFFFF"/>
                </a:solidFill>
                <a:latin typeface="黑体"/>
                <a:ea typeface="黑体"/>
                <a:cs typeface="黑体"/>
              </a:rPr>
              <a:t>10</a:t>
            </a:r>
            <a:r>
              <a:rPr kumimoji="1" lang="zh-CN" altLang="en-US" sz="2800" dirty="0">
                <a:solidFill>
                  <a:srgbClr val="FFFFFF"/>
                </a:solidFill>
                <a:latin typeface="黑体"/>
                <a:ea typeface="黑体"/>
                <a:cs typeface="黑体"/>
              </a:rPr>
              <a:t>，结果会改变吗？</a:t>
            </a:r>
            <a:endParaRPr kumimoji="1" lang="en-US" altLang="zh-CN" sz="2800" dirty="0">
              <a:solidFill>
                <a:srgbClr val="FFFFFF"/>
              </a:solidFill>
              <a:latin typeface="黑体"/>
              <a:ea typeface="黑体"/>
              <a:cs typeface="黑体"/>
            </a:endParaRPr>
          </a:p>
          <a:p>
            <a:r>
              <a:rPr kumimoji="1" lang="zh-CN" altLang="zh-CN" sz="2800" dirty="0">
                <a:solidFill>
                  <a:srgbClr val="FFFFFF"/>
                </a:solidFill>
                <a:latin typeface="黑体"/>
                <a:ea typeface="黑体"/>
                <a:cs typeface="黑体"/>
              </a:rPr>
              <a:t>（</a:t>
            </a:r>
            <a:r>
              <a:rPr kumimoji="1" lang="en-US" altLang="zh-CN" sz="2800" dirty="0">
                <a:solidFill>
                  <a:srgbClr val="FFFFFF"/>
                </a:solidFill>
                <a:latin typeface="黑体"/>
                <a:ea typeface="黑体"/>
                <a:cs typeface="黑体"/>
              </a:rPr>
              <a:t>3</a:t>
            </a:r>
            <a:r>
              <a:rPr kumimoji="1" lang="zh-CN" altLang="en-US" sz="2800" dirty="0">
                <a:solidFill>
                  <a:srgbClr val="FFFFFF"/>
                </a:solidFill>
                <a:latin typeface="黑体"/>
                <a:ea typeface="黑体"/>
                <a:cs typeface="黑体"/>
              </a:rPr>
              <a:t>）对问题（</a:t>
            </a:r>
            <a:r>
              <a:rPr kumimoji="1" lang="en-US" altLang="zh-CN" sz="2800" dirty="0">
                <a:solidFill>
                  <a:srgbClr val="FFFFFF"/>
                </a:solidFill>
                <a:latin typeface="黑体"/>
                <a:ea typeface="黑体"/>
                <a:cs typeface="黑体"/>
              </a:rPr>
              <a:t>2</a:t>
            </a:r>
            <a:r>
              <a:rPr kumimoji="1" lang="zh-CN" altLang="en-US" sz="2800" dirty="0">
                <a:solidFill>
                  <a:srgbClr val="FFFFFF"/>
                </a:solidFill>
                <a:latin typeface="黑体"/>
                <a:ea typeface="黑体"/>
                <a:cs typeface="黑体"/>
              </a:rPr>
              <a:t>）相对于（</a:t>
            </a:r>
            <a:r>
              <a:rPr kumimoji="1" lang="en-US" altLang="zh-CN" sz="2800" dirty="0">
                <a:solidFill>
                  <a:srgbClr val="FFFFFF"/>
                </a:solidFill>
                <a:latin typeface="黑体"/>
                <a:ea typeface="黑体"/>
                <a:cs typeface="黑体"/>
              </a:rPr>
              <a:t>1</a:t>
            </a:r>
            <a:r>
              <a:rPr kumimoji="1" lang="zh-CN" altLang="en-US" sz="2800" dirty="0">
                <a:solidFill>
                  <a:srgbClr val="FFFFFF"/>
                </a:solidFill>
                <a:latin typeface="黑体"/>
                <a:ea typeface="黑体"/>
                <a:cs typeface="黑体"/>
              </a:rPr>
              <a:t>）回答，是否取决于第</a:t>
            </a:r>
            <a:r>
              <a:rPr kumimoji="1" lang="en-US" altLang="zh-CN" sz="2800" dirty="0">
                <a:solidFill>
                  <a:srgbClr val="FFFFFF"/>
                </a:solidFill>
                <a:latin typeface="黑体"/>
                <a:ea typeface="黑体"/>
                <a:cs typeface="黑体"/>
              </a:rPr>
              <a:t>9</a:t>
            </a:r>
            <a:r>
              <a:rPr kumimoji="1" lang="zh-CN" altLang="en-US" sz="2800" dirty="0">
                <a:solidFill>
                  <a:srgbClr val="FFFFFF"/>
                </a:solidFill>
                <a:latin typeface="黑体"/>
                <a:ea typeface="黑体"/>
                <a:cs typeface="黑体"/>
              </a:rPr>
              <a:t>个人前面那些人得到的信号？</a:t>
            </a:r>
          </a:p>
        </p:txBody>
      </p:sp>
    </p:spTree>
    <p:extLst>
      <p:ext uri="{BB962C8B-B14F-4D97-AF65-F5344CB8AC3E}">
        <p14:creationId xmlns:p14="http://schemas.microsoft.com/office/powerpoint/2010/main" val="334501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社会心理原因</a:t>
            </a:r>
            <a:endParaRPr kumimoji="1" lang="zh-CN" altLang="en-US" dirty="0"/>
          </a:p>
        </p:txBody>
      </p:sp>
      <p:sp>
        <p:nvSpPr>
          <p:cNvPr id="3" name="内容占位符 2"/>
          <p:cNvSpPr>
            <a:spLocks noGrp="1"/>
          </p:cNvSpPr>
          <p:nvPr>
            <p:ph idx="1"/>
          </p:nvPr>
        </p:nvSpPr>
        <p:spPr>
          <a:xfrm>
            <a:off x="702919" y="1717580"/>
            <a:ext cx="7589520" cy="3596640"/>
          </a:xfrm>
        </p:spPr>
        <p:txBody>
          <a:bodyPr/>
          <a:lstStyle/>
          <a:p>
            <a:r>
              <a:rPr kumimoji="1" lang="zh-CN" altLang="en-US" dirty="0"/>
              <a:t>直接利益</a:t>
            </a:r>
            <a:endParaRPr lang="en-US" altLang="zh-CN" dirty="0">
              <a:sym typeface="Wingdings"/>
            </a:endParaRPr>
          </a:p>
          <a:p>
            <a:pPr lvl="1"/>
            <a:r>
              <a:rPr kumimoji="1" lang="zh-CN" altLang="en-US" dirty="0">
                <a:sym typeface="Wingdings"/>
              </a:rPr>
              <a:t>例如看</a:t>
            </a:r>
            <a:r>
              <a:rPr lang="zh-CN" altLang="en-US" dirty="0">
                <a:sym typeface="Wingdings"/>
              </a:rPr>
              <a:t>朋友</a:t>
            </a:r>
            <a:r>
              <a:rPr kumimoji="1" lang="zh-CN" altLang="en-US" dirty="0">
                <a:sym typeface="Wingdings"/>
              </a:rPr>
              <a:t>都用微信，我也用，便于交流</a:t>
            </a:r>
            <a:endParaRPr kumimoji="1" lang="en-US" altLang="zh-CN" dirty="0">
              <a:sym typeface="Wingdings"/>
            </a:endParaRPr>
          </a:p>
          <a:p>
            <a:r>
              <a:rPr lang="zh-CN" altLang="en-US" dirty="0">
                <a:sym typeface="Wingdings"/>
              </a:rPr>
              <a:t>潜在信息</a:t>
            </a:r>
            <a:endParaRPr lang="en-US" altLang="zh-CN" dirty="0">
              <a:sym typeface="Wingdings"/>
            </a:endParaRPr>
          </a:p>
          <a:p>
            <a:pPr lvl="1"/>
            <a:r>
              <a:rPr lang="zh-CN" altLang="en-US" dirty="0">
                <a:sym typeface="Wingdings"/>
              </a:rPr>
              <a:t>可能带来好处；或否则可能带来不利</a:t>
            </a:r>
            <a:endParaRPr lang="en-US" altLang="zh-CN" dirty="0">
              <a:sym typeface="Wingdings"/>
            </a:endParaRPr>
          </a:p>
          <a:p>
            <a:pPr lvl="1"/>
            <a:r>
              <a:rPr kumimoji="1" lang="zh-CN" altLang="en-US" dirty="0">
                <a:sym typeface="Wingdings"/>
              </a:rPr>
              <a:t>例如看许多人在那排队买什么；</a:t>
            </a:r>
            <a:r>
              <a:rPr lang="zh-CN" altLang="en-US" dirty="0">
                <a:sym typeface="Wingdings"/>
              </a:rPr>
              <a:t>“内卷”现象</a:t>
            </a:r>
            <a:endParaRPr kumimoji="1" lang="en-US" altLang="zh-CN" dirty="0">
              <a:sym typeface="Wingdings"/>
            </a:endParaRPr>
          </a:p>
          <a:p>
            <a:r>
              <a:rPr lang="zh-CN" altLang="en-US" dirty="0">
                <a:sym typeface="Wingdings"/>
              </a:rPr>
              <a:t>社会压力</a:t>
            </a:r>
            <a:endParaRPr lang="en-US" altLang="zh-CN" dirty="0">
              <a:sym typeface="Wingdings"/>
            </a:endParaRPr>
          </a:p>
          <a:p>
            <a:pPr lvl="1"/>
            <a:r>
              <a:rPr kumimoji="1" lang="zh-CN" altLang="en-US" dirty="0">
                <a:sym typeface="Wingdings"/>
              </a:rPr>
              <a:t>例如看到一起玩的几个朋友都在抽烟</a:t>
            </a:r>
            <a:endParaRPr kumimoji="1" lang="en-US" altLang="zh-CN" dirty="0">
              <a:sym typeface="Wingdings"/>
            </a:endParaRPr>
          </a:p>
          <a:p>
            <a:pPr lvl="1"/>
            <a:r>
              <a:rPr lang="zh-CN" altLang="en-US" dirty="0">
                <a:sym typeface="Wingdings"/>
              </a:rPr>
              <a:t>大家都这么说，我何必不这么说</a:t>
            </a:r>
            <a:endParaRPr kumimoji="1" lang="zh-CN" altLang="en-US" dirty="0"/>
          </a:p>
        </p:txBody>
      </p:sp>
    </p:spTree>
    <p:extLst>
      <p:ext uri="{BB962C8B-B14F-4D97-AF65-F5344CB8AC3E}">
        <p14:creationId xmlns:p14="http://schemas.microsoft.com/office/powerpoint/2010/main" val="2822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5082"/>
            <a:ext cx="8566249" cy="1142647"/>
          </a:xfrm>
        </p:spPr>
        <p:txBody>
          <a:bodyPr/>
          <a:lstStyle/>
          <a:p>
            <a:r>
              <a:rPr lang="zh-CN" altLang="en-US" sz="3600" dirty="0"/>
              <a:t>基于对信息级联效应理解</a:t>
            </a:r>
            <a:r>
              <a:rPr lang="en-US" sz="3600" dirty="0"/>
              <a:t>的</a:t>
            </a:r>
            <a:r>
              <a:rPr lang="zh-CN" altLang="en-US" sz="3600" dirty="0"/>
              <a:t>应用</a:t>
            </a:r>
            <a:r>
              <a:rPr lang="en-US" sz="3600" dirty="0"/>
              <a:t>（讨论）</a:t>
            </a:r>
          </a:p>
        </p:txBody>
      </p:sp>
      <p:sp>
        <p:nvSpPr>
          <p:cNvPr id="3" name="Content Placeholder 2"/>
          <p:cNvSpPr>
            <a:spLocks noGrp="1"/>
          </p:cNvSpPr>
          <p:nvPr>
            <p:ph idx="1"/>
          </p:nvPr>
        </p:nvSpPr>
        <p:spPr/>
        <p:txBody>
          <a:bodyPr/>
          <a:lstStyle/>
          <a:p>
            <a:pPr lvl="0"/>
            <a:r>
              <a:rPr lang="en-US" altLang="en-US" dirty="0"/>
              <a:t>什么情况下希望发生信息级联？</a:t>
            </a:r>
            <a:endParaRPr lang="en-US" altLang="zh-CN" dirty="0"/>
          </a:p>
          <a:p>
            <a:pPr lvl="0"/>
            <a:r>
              <a:rPr lang="zh-CN" altLang="en-US" dirty="0"/>
              <a:t>举例说明如何利用信息级联：</a:t>
            </a:r>
            <a:endParaRPr lang="en-US" altLang="zh-CN" dirty="0">
              <a:solidFill>
                <a:prstClr val="white"/>
              </a:solidFill>
            </a:endParaRPr>
          </a:p>
          <a:p>
            <a:pPr marL="857250" lvl="1" indent="-457200">
              <a:buFont typeface="+mj-lt"/>
              <a:buAutoNum type="arabicPeriod"/>
            </a:pPr>
            <a:r>
              <a:rPr lang="zh-CN" altLang="en-US" sz="2400" dirty="0">
                <a:sym typeface="Wingdings"/>
              </a:rPr>
              <a:t>假设你要推广一种新的玉米种子，你认为哪种方式更好，为什么？</a:t>
            </a:r>
            <a:r>
              <a:rPr lang="en-US" altLang="zh-CN" sz="2400" dirty="0">
                <a:sym typeface="Wingdings"/>
              </a:rPr>
              <a:t>1</a:t>
            </a:r>
            <a:r>
              <a:rPr lang="zh-CN" altLang="en-US" sz="2400" dirty="0">
                <a:sym typeface="Wingdings"/>
              </a:rPr>
              <a:t>）低价推销，</a:t>
            </a:r>
            <a:r>
              <a:rPr lang="en-US" altLang="zh-CN" sz="2400" dirty="0">
                <a:sym typeface="Wingdings"/>
              </a:rPr>
              <a:t>2</a:t>
            </a:r>
            <a:r>
              <a:rPr lang="zh-CN" altLang="en-US" sz="2400" dirty="0">
                <a:sym typeface="Wingdings"/>
              </a:rPr>
              <a:t>）大量做广告，</a:t>
            </a:r>
            <a:r>
              <a:rPr lang="en-US" altLang="zh-CN" sz="2400" dirty="0">
                <a:sym typeface="Wingdings"/>
              </a:rPr>
              <a:t>3</a:t>
            </a:r>
            <a:r>
              <a:rPr lang="zh-CN" altLang="en-US" sz="2400" dirty="0">
                <a:sym typeface="Wingdings"/>
              </a:rPr>
              <a:t>）想办法让村里一些人先采用。</a:t>
            </a:r>
            <a:endParaRPr lang="en-US" altLang="zh-CN" sz="2400" dirty="0">
              <a:sym typeface="Wingdings"/>
            </a:endParaRPr>
          </a:p>
          <a:p>
            <a:pPr marL="857250" lvl="1" indent="-457200">
              <a:buFont typeface="+mj-lt"/>
              <a:buAutoNum type="arabicPeriod"/>
            </a:pPr>
            <a:r>
              <a:rPr lang="zh-CN" altLang="en-US" sz="2400" dirty="0">
                <a:solidFill>
                  <a:prstClr val="white"/>
                </a:solidFill>
              </a:rPr>
              <a:t>苹果电电脑在</a:t>
            </a:r>
            <a:r>
              <a:rPr lang="en-US" altLang="zh-CN" sz="2400" dirty="0">
                <a:solidFill>
                  <a:prstClr val="white"/>
                </a:solidFill>
              </a:rPr>
              <a:t>1984</a:t>
            </a:r>
            <a:r>
              <a:rPr lang="zh-CN" altLang="en-US" sz="2400" dirty="0">
                <a:solidFill>
                  <a:prstClr val="white"/>
                </a:solidFill>
              </a:rPr>
              <a:t>年美国超级橄榄球赛期间做广告被认为是“最伟大的电视广告”。</a:t>
            </a:r>
            <a:endParaRPr lang="en-US" altLang="zh-CN" sz="2400" dirty="0">
              <a:solidFill>
                <a:prstClr val="white"/>
              </a:solidFill>
            </a:endParaRPr>
          </a:p>
          <a:p>
            <a:pPr marL="857250" lvl="1" indent="-457200">
              <a:buFont typeface="+mj-lt"/>
              <a:buAutoNum type="arabicPeriod"/>
            </a:pPr>
            <a:r>
              <a:rPr lang="zh-CN" altLang="en-US" sz="2400" dirty="0">
                <a:solidFill>
                  <a:prstClr val="white"/>
                </a:solidFill>
              </a:rPr>
              <a:t>一栋房子低价没有卖出去，提高价格反而卖了出去。</a:t>
            </a:r>
            <a:endParaRPr lang="en-US" altLang="zh-CN" sz="2400" dirty="0">
              <a:solidFill>
                <a:prstClr val="white"/>
              </a:solidFill>
            </a:endParaRPr>
          </a:p>
          <a:p>
            <a:endParaRPr lang="en-US" sz="4000" dirty="0"/>
          </a:p>
        </p:txBody>
      </p:sp>
      <p:sp>
        <p:nvSpPr>
          <p:cNvPr id="4" name="TextBox 3"/>
          <p:cNvSpPr txBox="1"/>
          <p:nvPr/>
        </p:nvSpPr>
        <p:spPr>
          <a:xfrm>
            <a:off x="2777067" y="5159053"/>
            <a:ext cx="5433040" cy="1569660"/>
          </a:xfrm>
          <a:prstGeom prst="rect">
            <a:avLst/>
          </a:prstGeom>
          <a:solidFill>
            <a:schemeClr val="accent6">
              <a:lumMod val="20000"/>
              <a:lumOff val="80000"/>
            </a:schemeClr>
          </a:solidFill>
        </p:spPr>
        <p:txBody>
          <a:bodyPr wrap="square" rtlCol="0">
            <a:spAutoFit/>
          </a:bodyPr>
          <a:lstStyle/>
          <a:p>
            <a:pPr marL="342900" indent="-342900">
              <a:buFont typeface="Arial"/>
              <a:buChar char="•"/>
            </a:pPr>
            <a:r>
              <a:rPr lang="zh-CN" altLang="en-US" sz="2400" dirty="0">
                <a:solidFill>
                  <a:srgbClr val="000000"/>
                </a:solidFill>
                <a:latin typeface="黑体"/>
                <a:ea typeface="黑体"/>
                <a:cs typeface="黑体"/>
              </a:rPr>
              <a:t>造成大家都在采用的感觉，加大级联计算的概率结果</a:t>
            </a:r>
            <a:endParaRPr lang="en-US" altLang="zh-CN" sz="2400" dirty="0">
              <a:solidFill>
                <a:srgbClr val="000000"/>
              </a:solidFill>
              <a:latin typeface="黑体"/>
              <a:ea typeface="黑体"/>
              <a:cs typeface="黑体"/>
            </a:endParaRPr>
          </a:p>
          <a:p>
            <a:pPr marL="342900" indent="-342900">
              <a:buFont typeface="Arial"/>
              <a:buChar char="•"/>
            </a:pPr>
            <a:r>
              <a:rPr lang="zh-CN" altLang="en-US" sz="2400" dirty="0">
                <a:solidFill>
                  <a:srgbClr val="000000"/>
                </a:solidFill>
                <a:latin typeface="黑体"/>
                <a:ea typeface="黑体"/>
                <a:cs typeface="黑体"/>
              </a:rPr>
              <a:t>只展示级联的结果而避免个体公开自身的信息</a:t>
            </a:r>
            <a:endParaRPr lang="en-US" altLang="zh-CN" sz="2400" dirty="0">
              <a:solidFill>
                <a:srgbClr val="000000"/>
              </a:solidFill>
              <a:latin typeface="黑体"/>
              <a:ea typeface="黑体"/>
              <a:cs typeface="黑体"/>
            </a:endParaRPr>
          </a:p>
        </p:txBody>
      </p:sp>
      <p:sp>
        <p:nvSpPr>
          <p:cNvPr id="6" name="Curved Right Arrow 5"/>
          <p:cNvSpPr/>
          <p:nvPr/>
        </p:nvSpPr>
        <p:spPr>
          <a:xfrm>
            <a:off x="1371600" y="5159053"/>
            <a:ext cx="829733" cy="920014"/>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478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级联效应的应用</a:t>
            </a:r>
            <a:endParaRPr lang="en-US" dirty="0"/>
          </a:p>
        </p:txBody>
      </p:sp>
      <p:sp>
        <p:nvSpPr>
          <p:cNvPr id="3" name="Content Placeholder 2"/>
          <p:cNvSpPr>
            <a:spLocks noGrp="1"/>
          </p:cNvSpPr>
          <p:nvPr>
            <p:ph idx="1"/>
          </p:nvPr>
        </p:nvSpPr>
        <p:spPr/>
        <p:txBody>
          <a:bodyPr/>
          <a:lstStyle/>
          <a:p>
            <a:r>
              <a:rPr lang="zh-CN" altLang="en-US" dirty="0"/>
              <a:t>什么情况下最好避免级联的产生？</a:t>
            </a:r>
            <a:endParaRPr lang="en-US" altLang="zh-CN" dirty="0"/>
          </a:p>
          <a:p>
            <a:pPr lvl="1"/>
            <a:r>
              <a:rPr lang="zh-CN" altLang="en-US" dirty="0">
                <a:solidFill>
                  <a:prstClr val="white"/>
                </a:solidFill>
              </a:rPr>
              <a:t>委员会选取某个候选人问题</a:t>
            </a:r>
            <a:endParaRPr lang="en-US" altLang="zh-CN" dirty="0">
              <a:solidFill>
                <a:prstClr val="white"/>
              </a:solidFill>
            </a:endParaRPr>
          </a:p>
          <a:p>
            <a:pPr lvl="1"/>
            <a:r>
              <a:rPr lang="zh-CN" altLang="en-US" dirty="0"/>
              <a:t>总统竞选问题</a:t>
            </a:r>
            <a:endParaRPr lang="en-US" altLang="zh-CN" dirty="0"/>
          </a:p>
          <a:p>
            <a:pPr lvl="1"/>
            <a:r>
              <a:rPr lang="zh-CN" altLang="en-US" dirty="0"/>
              <a:t>法院陪审团投票裁决问题</a:t>
            </a:r>
            <a:endParaRPr lang="en-US" altLang="zh-CN" dirty="0"/>
          </a:p>
          <a:p>
            <a:pPr lvl="1"/>
            <a:r>
              <a:rPr lang="en-US" dirty="0"/>
              <a:t>……</a:t>
            </a:r>
          </a:p>
        </p:txBody>
      </p:sp>
      <p:sp>
        <p:nvSpPr>
          <p:cNvPr id="4" name="Rectangle 3"/>
          <p:cNvSpPr/>
          <p:nvPr/>
        </p:nvSpPr>
        <p:spPr>
          <a:xfrm>
            <a:off x="3488267" y="5070103"/>
            <a:ext cx="3742267" cy="1384995"/>
          </a:xfrm>
          <a:prstGeom prst="rect">
            <a:avLst/>
          </a:prstGeom>
          <a:solidFill>
            <a:schemeClr val="accent6">
              <a:lumMod val="20000"/>
              <a:lumOff val="80000"/>
            </a:schemeClr>
          </a:solidFill>
        </p:spPr>
        <p:txBody>
          <a:bodyPr wrap="square">
            <a:spAutoFit/>
          </a:bodyPr>
          <a:lstStyle/>
          <a:p>
            <a:pPr marL="457200" indent="-457200">
              <a:buFont typeface="Arial"/>
              <a:buChar char="•"/>
            </a:pPr>
            <a:r>
              <a:rPr lang="zh-CN" altLang="en-US" sz="2800" dirty="0">
                <a:solidFill>
                  <a:srgbClr val="000000"/>
                </a:solidFill>
                <a:latin typeface="黑体"/>
                <a:ea typeface="黑体"/>
                <a:cs typeface="黑体"/>
              </a:rPr>
              <a:t>有影响的个体出现</a:t>
            </a:r>
            <a:endParaRPr lang="en-US" altLang="zh-CN" sz="2800" dirty="0">
              <a:solidFill>
                <a:srgbClr val="000000"/>
              </a:solidFill>
              <a:latin typeface="黑体"/>
              <a:ea typeface="黑体"/>
              <a:cs typeface="黑体"/>
            </a:endParaRPr>
          </a:p>
          <a:p>
            <a:pPr marL="457200" indent="-457200">
              <a:buFont typeface="Arial"/>
              <a:buChar char="•"/>
            </a:pPr>
            <a:r>
              <a:rPr lang="zh-CN" altLang="en-US" sz="2800" dirty="0">
                <a:solidFill>
                  <a:srgbClr val="000000"/>
                </a:solidFill>
                <a:latin typeface="黑体"/>
                <a:ea typeface="黑体"/>
                <a:cs typeface="黑体"/>
              </a:rPr>
              <a:t>打破依次决策模式</a:t>
            </a:r>
            <a:endParaRPr lang="en-US" altLang="zh-CN" sz="2800" dirty="0">
              <a:solidFill>
                <a:srgbClr val="000000"/>
              </a:solidFill>
              <a:latin typeface="黑体"/>
              <a:ea typeface="黑体"/>
              <a:cs typeface="黑体"/>
            </a:endParaRPr>
          </a:p>
          <a:p>
            <a:pPr marL="457200" indent="-457200">
              <a:buFont typeface="Arial"/>
              <a:buChar char="•"/>
            </a:pPr>
            <a:r>
              <a:rPr lang="zh-CN" altLang="en-US" sz="2800" dirty="0">
                <a:solidFill>
                  <a:srgbClr val="000000"/>
                </a:solidFill>
                <a:latin typeface="黑体"/>
                <a:ea typeface="黑体"/>
                <a:cs typeface="黑体"/>
              </a:rPr>
              <a:t>公布公有信息</a:t>
            </a:r>
            <a:endParaRPr lang="en-US" sz="2800" dirty="0">
              <a:solidFill>
                <a:srgbClr val="000000"/>
              </a:solidFill>
              <a:latin typeface="黑体"/>
              <a:ea typeface="黑体"/>
              <a:cs typeface="黑体"/>
            </a:endParaRPr>
          </a:p>
        </p:txBody>
      </p:sp>
      <p:sp>
        <p:nvSpPr>
          <p:cNvPr id="5" name="Curved Down Arrow 4"/>
          <p:cNvSpPr/>
          <p:nvPr/>
        </p:nvSpPr>
        <p:spPr>
          <a:xfrm>
            <a:off x="2692400" y="4148667"/>
            <a:ext cx="1151467" cy="7859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92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对信息级联认识的</a:t>
            </a:r>
            <a:r>
              <a:rPr kumimoji="1" lang="zh-CN" altLang="en-US" dirty="0"/>
              <a:t>一个应用</a:t>
            </a:r>
          </a:p>
        </p:txBody>
      </p:sp>
      <p:sp>
        <p:nvSpPr>
          <p:cNvPr id="3" name="内容占位符 2"/>
          <p:cNvSpPr>
            <a:spLocks noGrp="1"/>
          </p:cNvSpPr>
          <p:nvPr>
            <p:ph idx="1"/>
          </p:nvPr>
        </p:nvSpPr>
        <p:spPr>
          <a:xfrm>
            <a:off x="685800" y="2080036"/>
            <a:ext cx="7802880" cy="3298585"/>
          </a:xfrm>
        </p:spPr>
        <p:txBody>
          <a:bodyPr/>
          <a:lstStyle/>
          <a:p>
            <a:r>
              <a:rPr kumimoji="1" lang="zh-CN" altLang="en-US" dirty="0">
                <a:ea typeface="SimHei" panose="02010609060101010101" pitchFamily="49" charset="-122"/>
              </a:rPr>
              <a:t>假设你是老板，要做一个比较复杂的二选一（</a:t>
            </a:r>
            <a:r>
              <a:rPr kumimoji="1" lang="en-US" altLang="zh-CN" dirty="0">
                <a:ea typeface="SimHei" panose="02010609060101010101" pitchFamily="49" charset="-122"/>
              </a:rPr>
              <a:t>A</a:t>
            </a:r>
            <a:r>
              <a:rPr kumimoji="1" lang="zh-CN" altLang="en-US" dirty="0">
                <a:ea typeface="SimHei" panose="02010609060101010101" pitchFamily="49" charset="-122"/>
              </a:rPr>
              <a:t>，</a:t>
            </a:r>
            <a:r>
              <a:rPr kumimoji="1" lang="en-US" altLang="zh-CN" dirty="0">
                <a:ea typeface="SimHei" panose="02010609060101010101" pitchFamily="49" charset="-122"/>
              </a:rPr>
              <a:t>B</a:t>
            </a:r>
            <a:r>
              <a:rPr kumimoji="1" lang="zh-CN" altLang="en-US" dirty="0">
                <a:ea typeface="SimHei" panose="02010609060101010101" pitchFamily="49" charset="-122"/>
              </a:rPr>
              <a:t>）的决定，让一个助手找一些专家征求意见</a:t>
            </a:r>
            <a:endParaRPr kumimoji="1" lang="en-US" altLang="zh-CN" dirty="0">
              <a:ea typeface="SimHei" panose="02010609060101010101" pitchFamily="49" charset="-122"/>
            </a:endParaRPr>
          </a:p>
          <a:p>
            <a:r>
              <a:rPr lang="zh-CN" altLang="en-US" dirty="0">
                <a:ea typeface="SimHei" panose="02010609060101010101" pitchFamily="49" charset="-122"/>
              </a:rPr>
              <a:t>你听说助手是把专家们找来开会，会上请他们一一表达支持哪一个选项的意见</a:t>
            </a:r>
            <a:endParaRPr lang="en-US" altLang="zh-CN" dirty="0">
              <a:ea typeface="SimHei" panose="02010609060101010101" pitchFamily="49" charset="-122"/>
            </a:endParaRPr>
          </a:p>
          <a:p>
            <a:r>
              <a:rPr kumimoji="1" lang="zh-CN" altLang="en-US" dirty="0">
                <a:ea typeface="SimHei" panose="02010609060101010101" pitchFamily="49" charset="-122"/>
              </a:rPr>
              <a:t>后来，你助手来汇报说多数赞成选项</a:t>
            </a:r>
            <a:r>
              <a:rPr kumimoji="1" lang="en-US" altLang="zh-CN" dirty="0">
                <a:ea typeface="SimHei" panose="02010609060101010101" pitchFamily="49" charset="-122"/>
              </a:rPr>
              <a:t>A</a:t>
            </a:r>
            <a:r>
              <a:rPr kumimoji="1" lang="zh-CN" altLang="en-US" dirty="0">
                <a:ea typeface="SimHei" panose="02010609060101010101" pitchFamily="49" charset="-122"/>
              </a:rPr>
              <a:t>，你对选择</a:t>
            </a:r>
            <a:r>
              <a:rPr kumimoji="1" lang="en-US" altLang="zh-CN" dirty="0">
                <a:ea typeface="SimHei" panose="02010609060101010101" pitchFamily="49" charset="-122"/>
              </a:rPr>
              <a:t>A</a:t>
            </a:r>
            <a:r>
              <a:rPr kumimoji="1" lang="zh-CN" altLang="en-US" dirty="0">
                <a:ea typeface="SimHei" panose="02010609060101010101" pitchFamily="49" charset="-122"/>
              </a:rPr>
              <a:t>是否有信心？</a:t>
            </a:r>
            <a:endParaRPr kumimoji="1" lang="en-US" altLang="zh-CN" dirty="0">
              <a:ea typeface="SimHei" panose="02010609060101010101" pitchFamily="49" charset="-122"/>
            </a:endParaRPr>
          </a:p>
          <a:p>
            <a:r>
              <a:rPr kumimoji="1" lang="zh-CN" altLang="en-US" dirty="0">
                <a:ea typeface="SimHei" panose="02010609060101010101" pitchFamily="49" charset="-122"/>
              </a:rPr>
              <a:t>如果他说是绝大多数，你的信心会增加吗？</a:t>
            </a:r>
          </a:p>
        </p:txBody>
      </p:sp>
    </p:spTree>
    <p:extLst>
      <p:ext uri="{BB962C8B-B14F-4D97-AF65-F5344CB8AC3E}">
        <p14:creationId xmlns:p14="http://schemas.microsoft.com/office/powerpoint/2010/main" val="246820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1340" y="1781259"/>
            <a:ext cx="2511942" cy="1388573"/>
          </a:xfrm>
        </p:spPr>
        <p:txBody>
          <a:bodyPr/>
          <a:lstStyle/>
          <a:p>
            <a:r>
              <a:rPr lang="zh-CN" altLang="en-US" sz="3000" dirty="0"/>
              <a:t>防止错误的</a:t>
            </a:r>
            <a:br>
              <a:rPr lang="en-US" altLang="zh-CN" sz="3000" dirty="0"/>
            </a:br>
            <a:r>
              <a:rPr lang="zh-CN" altLang="en-US" sz="3000" dirty="0"/>
              <a:t>信息级联</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329" y="457578"/>
            <a:ext cx="4407901" cy="5973499"/>
          </a:xfrm>
        </p:spPr>
      </p:pic>
    </p:spTree>
    <p:extLst>
      <p:ext uri="{BB962C8B-B14F-4D97-AF65-F5344CB8AC3E}">
        <p14:creationId xmlns:p14="http://schemas.microsoft.com/office/powerpoint/2010/main" val="26946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E6B31-5152-654D-9A27-19B1C67885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3255519-A2FF-FD43-A2A7-975D6FC70B06}"/>
              </a:ext>
            </a:extLst>
          </p:cNvPr>
          <p:cNvSpPr>
            <a:spLocks noGrp="1"/>
          </p:cNvSpPr>
          <p:nvPr>
            <p:ph idx="1"/>
          </p:nvPr>
        </p:nvSpPr>
        <p:spPr>
          <a:xfrm>
            <a:off x="1485900" y="3220480"/>
            <a:ext cx="6172200" cy="2094683"/>
          </a:xfrm>
        </p:spPr>
        <p:txBody>
          <a:bodyPr/>
          <a:lstStyle/>
          <a:p>
            <a:endParaRPr kumimoji="1" lang="zh-CN" altLang="en-US" dirty="0"/>
          </a:p>
        </p:txBody>
      </p:sp>
      <p:sp>
        <p:nvSpPr>
          <p:cNvPr id="4" name="矩形 3">
            <a:extLst>
              <a:ext uri="{FF2B5EF4-FFF2-40B4-BE49-F238E27FC236}">
                <a16:creationId xmlns:a16="http://schemas.microsoft.com/office/drawing/2014/main" id="{ED7B91CD-51B6-214B-8E0C-AFA467D05E6F}"/>
              </a:ext>
            </a:extLst>
          </p:cNvPr>
          <p:cNvSpPr/>
          <p:nvPr/>
        </p:nvSpPr>
        <p:spPr>
          <a:xfrm>
            <a:off x="457200" y="2102421"/>
            <a:ext cx="8229600" cy="1116925"/>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fontAlgn="base">
              <a:lnSpc>
                <a:spcPct val="120000"/>
              </a:lnSpc>
              <a:spcBef>
                <a:spcPct val="0"/>
              </a:spcBef>
              <a:spcAft>
                <a:spcPct val="0"/>
              </a:spcAft>
            </a:pPr>
            <a:r>
              <a:rPr lang="zh-CN" altLang="en-US" sz="2100" dirty="0">
                <a:ea typeface="SimHei" panose="02010609060101010101" pitchFamily="49" charset="-122"/>
              </a:rPr>
              <a:t>问题：设信息级联在第</a:t>
            </a:r>
            <a:r>
              <a:rPr lang="en-US" altLang="zh-CN" sz="2100" dirty="0">
                <a:ea typeface="SimHei" panose="02010609060101010101" pitchFamily="49" charset="-122"/>
              </a:rPr>
              <a:t>3</a:t>
            </a:r>
            <a:r>
              <a:rPr lang="zh-CN" altLang="en-US" sz="2100" dirty="0">
                <a:ea typeface="SimHei" panose="02010609060101010101" pitchFamily="49" charset="-122"/>
              </a:rPr>
              <a:t>个参与者给出判断后形成。考察第</a:t>
            </a:r>
            <a:r>
              <a:rPr lang="en-US" altLang="zh-CN" sz="2100" dirty="0">
                <a:ea typeface="SimHei" panose="02010609060101010101" pitchFamily="49" charset="-122"/>
              </a:rPr>
              <a:t>5</a:t>
            </a:r>
            <a:r>
              <a:rPr lang="zh-CN" altLang="en-US" sz="2100" dirty="0">
                <a:ea typeface="SimHei" panose="02010609060101010101" pitchFamily="49" charset="-122"/>
              </a:rPr>
              <a:t>和第</a:t>
            </a:r>
            <a:r>
              <a:rPr lang="en-US" altLang="zh-CN" sz="2100" dirty="0">
                <a:ea typeface="SimHei" panose="02010609060101010101" pitchFamily="49" charset="-122"/>
              </a:rPr>
              <a:t>10</a:t>
            </a:r>
            <a:r>
              <a:rPr lang="zh-CN" altLang="en-US" sz="2100" dirty="0">
                <a:ea typeface="SimHei" panose="02010609060101010101" pitchFamily="49" charset="-122"/>
              </a:rPr>
              <a:t>个参与者，哪一个对给出的判断更有信心？</a:t>
            </a:r>
          </a:p>
        </p:txBody>
      </p:sp>
      <p:sp>
        <p:nvSpPr>
          <p:cNvPr id="5" name="矩形 4">
            <a:extLst>
              <a:ext uri="{FF2B5EF4-FFF2-40B4-BE49-F238E27FC236}">
                <a16:creationId xmlns:a16="http://schemas.microsoft.com/office/drawing/2014/main" id="{2A0A7789-D666-DC46-B668-A6AB95ADCD3D}"/>
              </a:ext>
            </a:extLst>
          </p:cNvPr>
          <p:cNvSpPr/>
          <p:nvPr/>
        </p:nvSpPr>
        <p:spPr>
          <a:xfrm>
            <a:off x="457200" y="3576112"/>
            <a:ext cx="8229600" cy="1383419"/>
          </a:xfrm>
          <a:prstGeom prst="rec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fontAlgn="base">
              <a:lnSpc>
                <a:spcPct val="120000"/>
              </a:lnSpc>
              <a:spcBef>
                <a:spcPct val="0"/>
              </a:spcBef>
              <a:spcAft>
                <a:spcPct val="0"/>
              </a:spcAft>
            </a:pPr>
            <a:r>
              <a:rPr lang="zh-CN" altLang="en-US" sz="2100" dirty="0">
                <a:latin typeface="SimHei" panose="02010609060101010101" pitchFamily="49" charset="-122"/>
                <a:ea typeface="SimHei" panose="02010609060101010101" pitchFamily="49" charset="-122"/>
              </a:rPr>
              <a:t>问题：设实验进行了两次，第一次信息级联在第</a:t>
            </a:r>
            <a:r>
              <a:rPr lang="en-US" altLang="zh-CN" sz="2100" dirty="0">
                <a:latin typeface="SimHei" panose="02010609060101010101" pitchFamily="49" charset="-122"/>
                <a:ea typeface="SimHei" panose="02010609060101010101" pitchFamily="49" charset="-122"/>
              </a:rPr>
              <a:t>3</a:t>
            </a:r>
            <a:r>
              <a:rPr lang="zh-CN" altLang="en-US" sz="2100" dirty="0">
                <a:latin typeface="SimHei" panose="02010609060101010101" pitchFamily="49" charset="-122"/>
                <a:ea typeface="SimHei" panose="02010609060101010101" pitchFamily="49" charset="-122"/>
              </a:rPr>
              <a:t>个参与者给出判断后形成，第二次信息级联在第</a:t>
            </a:r>
            <a:r>
              <a:rPr lang="en-US" altLang="zh-CN" sz="2100" dirty="0">
                <a:latin typeface="SimHei" panose="02010609060101010101" pitchFamily="49" charset="-122"/>
                <a:ea typeface="SimHei" panose="02010609060101010101" pitchFamily="49" charset="-122"/>
              </a:rPr>
              <a:t>5</a:t>
            </a:r>
            <a:r>
              <a:rPr lang="zh-CN" altLang="en-US" sz="2100" dirty="0">
                <a:latin typeface="SimHei" panose="02010609060101010101" pitchFamily="49" charset="-122"/>
                <a:ea typeface="SimHei" panose="02010609060101010101" pitchFamily="49" charset="-122"/>
              </a:rPr>
              <a:t>个参与者给出判断后形成。考察第</a:t>
            </a:r>
            <a:r>
              <a:rPr lang="en-US" altLang="zh-CN" sz="2100" dirty="0">
                <a:latin typeface="SimHei" panose="02010609060101010101" pitchFamily="49" charset="-122"/>
                <a:ea typeface="SimHei" panose="02010609060101010101" pitchFamily="49" charset="-122"/>
              </a:rPr>
              <a:t>10</a:t>
            </a:r>
            <a:r>
              <a:rPr lang="zh-CN" altLang="en-US" sz="2100" dirty="0">
                <a:latin typeface="SimHei" panose="02010609060101010101" pitchFamily="49" charset="-122"/>
                <a:ea typeface="SimHei" panose="02010609060101010101" pitchFamily="49" charset="-122"/>
              </a:rPr>
              <a:t>个参与者，他对哪一次给出的判断更有信心？</a:t>
            </a:r>
          </a:p>
        </p:txBody>
      </p:sp>
    </p:spTree>
    <p:extLst>
      <p:ext uri="{BB962C8B-B14F-4D97-AF65-F5344CB8AC3E}">
        <p14:creationId xmlns:p14="http://schemas.microsoft.com/office/powerpoint/2010/main" val="168358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2647"/>
          </a:xfrm>
        </p:spPr>
        <p:txBody>
          <a:bodyPr/>
          <a:lstStyle/>
          <a:p>
            <a:r>
              <a:rPr lang="zh-CN" altLang="en-US" dirty="0"/>
              <a:t>课堂练习</a:t>
            </a:r>
            <a:endParaRPr lang="en-US" dirty="0"/>
          </a:p>
        </p:txBody>
      </p:sp>
      <p:sp>
        <p:nvSpPr>
          <p:cNvPr id="3" name="Content Placeholder 2"/>
          <p:cNvSpPr>
            <a:spLocks noGrp="1"/>
          </p:cNvSpPr>
          <p:nvPr>
            <p:ph idx="1"/>
          </p:nvPr>
        </p:nvSpPr>
        <p:spPr>
          <a:xfrm>
            <a:off x="135467" y="990247"/>
            <a:ext cx="9008533" cy="5715353"/>
          </a:xfrm>
        </p:spPr>
        <p:txBody>
          <a:bodyPr/>
          <a:lstStyle/>
          <a:p>
            <a:pPr marL="514350" lvl="0" indent="-514350">
              <a:buFont typeface="+mj-lt"/>
              <a:buAutoNum type="arabicPeriod"/>
            </a:pPr>
            <a:r>
              <a:rPr lang="zh-CN" altLang="en-US" sz="2400" dirty="0"/>
              <a:t>一种新式血液测试技术可以较早地检测出某种疾病，如果被检测者确有此病，该技术能检测出疾病的概率为</a:t>
            </a:r>
            <a:r>
              <a:rPr lang="en-US" sz="2400" dirty="0"/>
              <a:t>99%</a:t>
            </a:r>
            <a:r>
              <a:rPr lang="zh-CN" altLang="en-US" sz="2400" dirty="0"/>
              <a:t>，如果被检测者没有患病，该技术检测结果为正常的概率为</a:t>
            </a:r>
            <a:r>
              <a:rPr lang="en-US" sz="2400" dirty="0"/>
              <a:t>95%</a:t>
            </a:r>
            <a:r>
              <a:rPr lang="zh-CN" altLang="en-US" sz="2400" dirty="0"/>
              <a:t>，设总体中患病率为</a:t>
            </a:r>
            <a:r>
              <a:rPr lang="en-US" sz="2400" dirty="0"/>
              <a:t>0.0001</a:t>
            </a:r>
            <a:r>
              <a:rPr lang="zh-CN" altLang="en-US" sz="2400" dirty="0"/>
              <a:t>。问医生检测出某患者得了这种病，其确实患有此病的概率为多少？</a:t>
            </a:r>
            <a:endParaRPr lang="en-US" altLang="zh-CN" sz="2400" dirty="0"/>
          </a:p>
          <a:p>
            <a:pPr marL="0" lvl="0" indent="0">
              <a:buNone/>
            </a:pPr>
            <a:endParaRPr lang="en-US" altLang="zh-CN" sz="2400" dirty="0"/>
          </a:p>
          <a:p>
            <a:pPr marL="0" lvl="0" indent="0">
              <a:buNone/>
            </a:pPr>
            <a:r>
              <a:rPr lang="en-US" altLang="zh-CN" sz="2400"/>
              <a:t>2. </a:t>
            </a:r>
            <a:r>
              <a:rPr lang="zh-CN" altLang="en-US" sz="2400"/>
              <a:t>考虑</a:t>
            </a:r>
            <a:r>
              <a:rPr lang="zh-CN" altLang="en-US" sz="2400" dirty="0"/>
              <a:t>信息级联模型。假设接受（</a:t>
            </a:r>
            <a:r>
              <a:rPr lang="en-US" sz="2400" dirty="0"/>
              <a:t>A</a:t>
            </a:r>
            <a:r>
              <a:rPr lang="zh-CN" altLang="en-US" sz="2400" dirty="0"/>
              <a:t>）是一个好主意的概率</a:t>
            </a:r>
            <a:r>
              <a:rPr lang="en-US" sz="2400" dirty="0"/>
              <a:t>p=1/2,</a:t>
            </a:r>
            <a:r>
              <a:rPr lang="zh-CN" altLang="en-US" sz="2400" dirty="0"/>
              <a:t>；如果是个好主意，得到高信号的概率为</a:t>
            </a:r>
            <a:r>
              <a:rPr lang="en-US" sz="2400" dirty="0"/>
              <a:t>q=3/4(</a:t>
            </a:r>
            <a:r>
              <a:rPr lang="zh-CN" altLang="en-US" sz="2400" dirty="0"/>
              <a:t>同样，如果不是好主意，得到低信号的概率也是</a:t>
            </a:r>
            <a:r>
              <a:rPr lang="en-US" sz="2400" dirty="0"/>
              <a:t>3/4)</a:t>
            </a:r>
            <a:r>
              <a:rPr lang="zh-CN" altLang="en-US" sz="2400" dirty="0"/>
              <a:t>。最后，假设实际上接受是个好主意。回答下列问题：</a:t>
            </a:r>
            <a:endParaRPr lang="en-US" sz="2400" dirty="0"/>
          </a:p>
          <a:p>
            <a:pPr marL="0" indent="0">
              <a:buNone/>
            </a:pPr>
            <a:r>
              <a:rPr lang="en-US" sz="2400" dirty="0"/>
              <a:t>   1</a:t>
            </a:r>
            <a:r>
              <a:rPr lang="zh-CN" altLang="en-US" sz="2400" dirty="0"/>
              <a:t>）第一个人选择接受的概率是多少？</a:t>
            </a:r>
            <a:endParaRPr lang="en-US" sz="2400" dirty="0"/>
          </a:p>
          <a:p>
            <a:pPr marL="0" indent="0">
              <a:buNone/>
            </a:pPr>
            <a:r>
              <a:rPr lang="en-US" sz="2400" dirty="0"/>
              <a:t>   2</a:t>
            </a:r>
            <a:r>
              <a:rPr lang="zh-CN" altLang="en-US" sz="2400" dirty="0"/>
              <a:t>）前两个人都选择接受的概率是多少？</a:t>
            </a:r>
            <a:endParaRPr lang="en-US" sz="2400" dirty="0"/>
          </a:p>
          <a:p>
            <a:pPr marL="0" indent="0">
              <a:buNone/>
            </a:pPr>
            <a:r>
              <a:rPr lang="en-US" sz="2400" dirty="0"/>
              <a:t>   3</a:t>
            </a:r>
            <a:r>
              <a:rPr lang="zh-CN" altLang="en-US" sz="2400" dirty="0"/>
              <a:t>）前三个人选择后，发生接受级联的概率是多少？发生拒</a:t>
            </a:r>
            <a:r>
              <a:rPr lang="en-US" altLang="zh-CN" sz="2400" dirty="0"/>
              <a:t> </a:t>
            </a:r>
          </a:p>
          <a:p>
            <a:pPr marL="0" indent="0">
              <a:buNone/>
            </a:pPr>
            <a:r>
              <a:rPr lang="en-US" altLang="zh-CN" sz="2400" dirty="0"/>
              <a:t>      </a:t>
            </a:r>
            <a:r>
              <a:rPr lang="zh-CN" altLang="en-US" sz="2400" dirty="0"/>
              <a:t>绝级联的概率是多少？</a:t>
            </a:r>
            <a:endParaRPr lang="en-US" sz="2400" dirty="0"/>
          </a:p>
          <a:p>
            <a:pPr marL="0" lvl="0" indent="0">
              <a:buNone/>
            </a:pPr>
            <a:endParaRPr lang="en-US" altLang="zh-CN" sz="2400" dirty="0"/>
          </a:p>
          <a:p>
            <a:pPr marL="514350" lvl="0" indent="-514350">
              <a:buFont typeface="+mj-lt"/>
              <a:buAutoNum type="arabicPeriod"/>
            </a:pPr>
            <a:endParaRPr lang="en-US" sz="2400" dirty="0"/>
          </a:p>
        </p:txBody>
      </p:sp>
    </p:spTree>
    <p:extLst>
      <p:ext uri="{BB962C8B-B14F-4D97-AF65-F5344CB8AC3E}">
        <p14:creationId xmlns:p14="http://schemas.microsoft.com/office/powerpoint/2010/main" val="4010358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信息级联与从众现象的关系</a:t>
            </a:r>
          </a:p>
        </p:txBody>
      </p:sp>
      <p:sp>
        <p:nvSpPr>
          <p:cNvPr id="3" name="内容占位符 2"/>
          <p:cNvSpPr>
            <a:spLocks noGrp="1"/>
          </p:cNvSpPr>
          <p:nvPr>
            <p:ph idx="1"/>
          </p:nvPr>
        </p:nvSpPr>
        <p:spPr>
          <a:xfrm>
            <a:off x="800099" y="1683884"/>
            <a:ext cx="7846189" cy="3490232"/>
          </a:xfrm>
        </p:spPr>
        <p:txBody>
          <a:bodyPr/>
          <a:lstStyle/>
          <a:p>
            <a:r>
              <a:rPr kumimoji="1" lang="zh-CN" altLang="en-US" dirty="0">
                <a:ea typeface="SimHei" panose="02010609060101010101" pitchFamily="49" charset="-122"/>
              </a:rPr>
              <a:t>从众现象是丰富的、复杂的，尽管前面归纳了三点原因（效用，信息，压力）</a:t>
            </a:r>
            <a:endParaRPr kumimoji="1" lang="en-US" altLang="zh-CN" dirty="0">
              <a:ea typeface="SimHei" panose="02010609060101010101" pitchFamily="49" charset="-122"/>
            </a:endParaRPr>
          </a:p>
          <a:p>
            <a:r>
              <a:rPr kumimoji="1" lang="zh-CN" altLang="en-US" dirty="0">
                <a:ea typeface="SimHei" panose="02010609060101010101" pitchFamily="49" charset="-122"/>
              </a:rPr>
              <a:t>信息级联是从众现象的一种抽象，要点是展示了放弃个人私有信号而随大流的一种“理性”，在一定程度解释了从众现象的必然性</a:t>
            </a:r>
            <a:endParaRPr kumimoji="1" lang="en-US" altLang="zh-CN" dirty="0">
              <a:ea typeface="SimHei" panose="02010609060101010101" pitchFamily="49" charset="-122"/>
            </a:endParaRPr>
          </a:p>
          <a:p>
            <a:pPr lvl="1"/>
            <a:r>
              <a:rPr kumimoji="1" lang="zh-CN" altLang="en-US" dirty="0">
                <a:ea typeface="SimHei" panose="02010609060101010101" pitchFamily="49" charset="-122"/>
              </a:rPr>
              <a:t>尽管其顺序性、信息保密等要求显得苛刻</a:t>
            </a:r>
            <a:endParaRPr kumimoji="1" lang="en-US" altLang="zh-CN" dirty="0">
              <a:ea typeface="SimHei" panose="02010609060101010101" pitchFamily="49" charset="-122"/>
            </a:endParaRPr>
          </a:p>
          <a:p>
            <a:r>
              <a:rPr lang="zh-CN" altLang="en-US" dirty="0">
                <a:ea typeface="SimHei" panose="02010609060101010101" pitchFamily="49" charset="-122"/>
              </a:rPr>
              <a:t>作为模型，仍在发展</a:t>
            </a:r>
            <a:endParaRPr lang="en-US" altLang="zh-CN" dirty="0">
              <a:ea typeface="SimHei" panose="02010609060101010101" pitchFamily="49" charset="-122"/>
            </a:endParaRPr>
          </a:p>
          <a:p>
            <a:pPr lvl="1"/>
            <a:r>
              <a:rPr kumimoji="1" lang="en-US" altLang="zh-CN" dirty="0">
                <a:ea typeface="SimHei" panose="02010609060101010101" pitchFamily="49" charset="-122"/>
              </a:rPr>
              <a:t>1992</a:t>
            </a:r>
            <a:r>
              <a:rPr kumimoji="1" lang="zh-CN" altLang="en-US" dirty="0">
                <a:ea typeface="SimHei" panose="02010609060101010101" pitchFamily="49" charset="-122"/>
              </a:rPr>
              <a:t>，</a:t>
            </a:r>
            <a:r>
              <a:rPr kumimoji="1" lang="en-US" altLang="zh-CN" dirty="0">
                <a:ea typeface="SimHei" panose="02010609060101010101" pitchFamily="49" charset="-122"/>
              </a:rPr>
              <a:t>1997</a:t>
            </a:r>
            <a:r>
              <a:rPr kumimoji="1" lang="zh-CN" altLang="en-US" dirty="0">
                <a:ea typeface="SimHei" panose="02010609060101010101" pitchFamily="49" charset="-122"/>
              </a:rPr>
              <a:t>，</a:t>
            </a:r>
            <a:r>
              <a:rPr kumimoji="1" lang="en-US" altLang="zh-CN" dirty="0">
                <a:ea typeface="SimHei" panose="02010609060101010101" pitchFamily="49" charset="-122"/>
              </a:rPr>
              <a:t>2003</a:t>
            </a:r>
            <a:r>
              <a:rPr kumimoji="1" lang="zh-CN" altLang="en-US" dirty="0">
                <a:ea typeface="SimHei" panose="02010609060101010101" pitchFamily="49" charset="-122"/>
              </a:rPr>
              <a:t>，</a:t>
            </a:r>
            <a:r>
              <a:rPr kumimoji="1" lang="mr-IN" altLang="zh-CN" dirty="0">
                <a:ea typeface="SimHei" panose="02010609060101010101" pitchFamily="49" charset="-122"/>
              </a:rPr>
              <a:t>…</a:t>
            </a:r>
            <a:endParaRPr kumimoji="1" lang="zh-CN" altLang="en-US" dirty="0">
              <a:ea typeface="SimHei" panose="02010609060101010101" pitchFamily="49" charset="-122"/>
            </a:endParaRPr>
          </a:p>
        </p:txBody>
      </p:sp>
    </p:spTree>
    <p:extLst>
      <p:ext uri="{BB962C8B-B14F-4D97-AF65-F5344CB8AC3E}">
        <p14:creationId xmlns:p14="http://schemas.microsoft.com/office/powerpoint/2010/main" val="19347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流行性分布问题</a:t>
            </a:r>
            <a:endParaRPr lang="en-US" dirty="0"/>
          </a:p>
        </p:txBody>
      </p:sp>
      <p:sp>
        <p:nvSpPr>
          <p:cNvPr id="3" name="Content Placeholder 2"/>
          <p:cNvSpPr>
            <a:spLocks noGrp="1"/>
          </p:cNvSpPr>
          <p:nvPr>
            <p:ph idx="1"/>
          </p:nvPr>
        </p:nvSpPr>
        <p:spPr>
          <a:xfrm>
            <a:off x="0" y="1722437"/>
            <a:ext cx="8839200" cy="4525963"/>
          </a:xfrm>
        </p:spPr>
        <p:txBody>
          <a:bodyPr/>
          <a:lstStyle/>
          <a:p>
            <a:r>
              <a:rPr lang="zh-CN" altLang="en-US" dirty="0">
                <a:solidFill>
                  <a:srgbClr val="FFFF00"/>
                </a:solidFill>
              </a:rPr>
              <a:t>讨论同一类事物不同实体被关注、认知的程度</a:t>
            </a:r>
            <a:endParaRPr lang="en-US" altLang="zh-CN" dirty="0">
              <a:solidFill>
                <a:srgbClr val="FFFF00"/>
              </a:solidFill>
            </a:endParaRPr>
          </a:p>
          <a:p>
            <a:pPr lvl="1"/>
            <a:endParaRPr lang="en-US" altLang="zh-CN" dirty="0"/>
          </a:p>
          <a:p>
            <a:pPr lvl="1"/>
            <a:endParaRPr lang="en-US" altLang="zh-CN" dirty="0"/>
          </a:p>
          <a:p>
            <a:pPr lvl="1"/>
            <a:endParaRPr lang="en-US" altLang="zh-CN" dirty="0"/>
          </a:p>
          <a:p>
            <a:endParaRPr lang="en-US" dirty="0"/>
          </a:p>
        </p:txBody>
      </p:sp>
      <p:pic>
        <p:nvPicPr>
          <p:cNvPr id="9" name="Content Placeholder 3"/>
          <p:cNvPicPr>
            <a:picLocks noChangeAspect="1"/>
          </p:cNvPicPr>
          <p:nvPr/>
        </p:nvPicPr>
        <p:blipFill rotWithShape="1">
          <a:blip r:embed="rId3"/>
          <a:srcRect l="-297" t="-1590" r="297" b="850"/>
          <a:stretch/>
        </p:blipFill>
        <p:spPr bwMode="auto">
          <a:xfrm>
            <a:off x="76200" y="2667000"/>
            <a:ext cx="5037366" cy="3760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2" name="Picture 11"/>
          <p:cNvPicPr>
            <a:picLocks noChangeAspect="1"/>
          </p:cNvPicPr>
          <p:nvPr/>
        </p:nvPicPr>
        <p:blipFill>
          <a:blip r:embed="rId4"/>
          <a:stretch>
            <a:fillRect/>
          </a:stretch>
        </p:blipFill>
        <p:spPr>
          <a:xfrm>
            <a:off x="1369194" y="2514600"/>
            <a:ext cx="7774806" cy="4114800"/>
          </a:xfrm>
          <a:prstGeom prst="rect">
            <a:avLst/>
          </a:prstGeom>
        </p:spPr>
      </p:pic>
    </p:spTree>
    <p:extLst>
      <p:ext uri="{BB962C8B-B14F-4D97-AF65-F5344CB8AC3E}">
        <p14:creationId xmlns:p14="http://schemas.microsoft.com/office/powerpoint/2010/main" val="418569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274638"/>
            <a:ext cx="9448800" cy="1143000"/>
          </a:xfrm>
        </p:spPr>
        <p:txBody>
          <a:bodyPr/>
          <a:lstStyle/>
          <a:p>
            <a:r>
              <a:rPr kumimoji="1" lang="zh-CN" altLang="en-US" sz="4000" dirty="0"/>
              <a:t>“富者愈富”是</a:t>
            </a:r>
            <a:r>
              <a:rPr lang="zh-CN" altLang="en-US" sz="4000" dirty="0"/>
              <a:t>人类社会的普遍</a:t>
            </a:r>
            <a:r>
              <a:rPr kumimoji="1" lang="zh-CN" altLang="en-US" sz="4000" dirty="0"/>
              <a:t>现象？</a:t>
            </a:r>
          </a:p>
        </p:txBody>
      </p:sp>
      <p:sp>
        <p:nvSpPr>
          <p:cNvPr id="3" name="内容占位符 2"/>
          <p:cNvSpPr>
            <a:spLocks noGrp="1"/>
          </p:cNvSpPr>
          <p:nvPr>
            <p:ph idx="1"/>
          </p:nvPr>
        </p:nvSpPr>
        <p:spPr>
          <a:xfrm>
            <a:off x="457200" y="1600201"/>
            <a:ext cx="8229600" cy="2819400"/>
          </a:xfrm>
        </p:spPr>
        <p:txBody>
          <a:bodyPr/>
          <a:lstStyle/>
          <a:p>
            <a:r>
              <a:rPr kumimoji="1" lang="zh-CN" altLang="en-US" dirty="0"/>
              <a:t>公司越有钱，银行越愿意给贷款</a:t>
            </a:r>
            <a:endParaRPr kumimoji="1" lang="en-US" altLang="zh-CN" dirty="0"/>
          </a:p>
          <a:p>
            <a:r>
              <a:rPr lang="zh-CN" altLang="en-US" dirty="0"/>
              <a:t>一本书畅销了，就会卖得更多</a:t>
            </a:r>
            <a:endParaRPr lang="en-US" altLang="zh-CN" dirty="0"/>
          </a:p>
          <a:p>
            <a:r>
              <a:rPr lang="zh-CN" altLang="en-US" dirty="0"/>
              <a:t>越富有越容易赚到更多的钱</a:t>
            </a:r>
            <a:endParaRPr lang="en-US" altLang="zh-CN" dirty="0"/>
          </a:p>
          <a:p>
            <a:r>
              <a:rPr kumimoji="1" lang="en-US" altLang="zh-CN" dirty="0"/>
              <a:t>…</a:t>
            </a:r>
            <a:endParaRPr kumimoji="1" lang="zh-CN" altLang="en-US" dirty="0"/>
          </a:p>
        </p:txBody>
      </p:sp>
      <p:sp>
        <p:nvSpPr>
          <p:cNvPr id="4" name="矩形 3"/>
          <p:cNvSpPr/>
          <p:nvPr/>
        </p:nvSpPr>
        <p:spPr>
          <a:xfrm>
            <a:off x="609600" y="4191000"/>
            <a:ext cx="2133600" cy="685800"/>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latin typeface="黑体"/>
                <a:ea typeface="黑体"/>
                <a:cs typeface="黑体"/>
              </a:rPr>
              <a:t>为什么呢？</a:t>
            </a:r>
          </a:p>
        </p:txBody>
      </p:sp>
      <p:sp>
        <p:nvSpPr>
          <p:cNvPr id="5" name="内容占位符 2"/>
          <p:cNvSpPr txBox="1">
            <a:spLocks/>
          </p:cNvSpPr>
          <p:nvPr/>
        </p:nvSpPr>
        <p:spPr bwMode="auto">
          <a:xfrm>
            <a:off x="3563073" y="4038600"/>
            <a:ext cx="5562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kumimoji="1" sz="3200" kern="1200">
                <a:solidFill>
                  <a:schemeClr val="bg1"/>
                </a:solidFill>
                <a:latin typeface="黑体"/>
                <a:ea typeface="黑体"/>
                <a:cs typeface="黑体"/>
              </a:defRPr>
            </a:lvl1pPr>
            <a:lvl2pPr marL="742950" indent="-285750" algn="l" rtl="0" eaLnBrk="0" fontAlgn="base" hangingPunct="0">
              <a:spcBef>
                <a:spcPct val="20000"/>
              </a:spcBef>
              <a:spcAft>
                <a:spcPct val="0"/>
              </a:spcAft>
              <a:buFont typeface="Arial" charset="0"/>
              <a:buChar char="–"/>
              <a:defRPr kumimoji="1" sz="2800" kern="1200">
                <a:solidFill>
                  <a:schemeClr val="bg1"/>
                </a:solidFill>
                <a:latin typeface="黑体"/>
                <a:ea typeface="黑体"/>
                <a:cs typeface="黑体"/>
              </a:defRPr>
            </a:lvl2pPr>
            <a:lvl3pPr marL="1143000" indent="-228600" algn="l" rtl="0" eaLnBrk="0" fontAlgn="base" hangingPunct="0">
              <a:spcBef>
                <a:spcPct val="20000"/>
              </a:spcBef>
              <a:spcAft>
                <a:spcPct val="0"/>
              </a:spcAft>
              <a:buFont typeface="Arial" charset="0"/>
              <a:buChar char="•"/>
              <a:defRPr kumimoji="1" sz="2400" kern="1200">
                <a:solidFill>
                  <a:schemeClr val="bg1"/>
                </a:solidFill>
                <a:latin typeface="黑体"/>
                <a:ea typeface="黑体"/>
                <a:cs typeface="黑体"/>
              </a:defRPr>
            </a:lvl3pPr>
            <a:lvl4pPr marL="1600200" indent="-228600" algn="l" rtl="0" eaLnBrk="0" fontAlgn="base" hangingPunct="0">
              <a:spcBef>
                <a:spcPct val="20000"/>
              </a:spcBef>
              <a:spcAft>
                <a:spcPct val="0"/>
              </a:spcAft>
              <a:buFont typeface="Arial" charset="0"/>
              <a:buChar char="–"/>
              <a:defRPr kumimoji="1" sz="2000" kern="1200">
                <a:solidFill>
                  <a:schemeClr val="bg1"/>
                </a:solidFill>
                <a:latin typeface="黑体"/>
                <a:ea typeface="黑体"/>
                <a:cs typeface="黑体"/>
              </a:defRPr>
            </a:lvl4pPr>
            <a:lvl5pPr marL="2057400" indent="-228600" algn="l" rtl="0" eaLnBrk="0" fontAlgn="base" hangingPunct="0">
              <a:spcBef>
                <a:spcPct val="20000"/>
              </a:spcBef>
              <a:spcAft>
                <a:spcPct val="0"/>
              </a:spcAft>
              <a:buFont typeface="Arial" charset="0"/>
              <a:buChar char="»"/>
              <a:defRPr kumimoji="1" sz="2000" kern="1200">
                <a:solidFill>
                  <a:schemeClr val="bg1"/>
                </a:solidFill>
                <a:latin typeface="黑体"/>
                <a:ea typeface="黑体"/>
                <a:cs typeface="黑体"/>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人类随大流的天性？</a:t>
            </a:r>
            <a:endParaRPr lang="en-US" altLang="zh-CN" dirty="0"/>
          </a:p>
          <a:p>
            <a:r>
              <a:rPr lang="zh-CN" altLang="en-US" dirty="0"/>
              <a:t>对“产出／投入”的追求？</a:t>
            </a:r>
            <a:endParaRPr lang="en-US" altLang="zh-CN" dirty="0"/>
          </a:p>
          <a:p>
            <a:r>
              <a:rPr lang="en-US" altLang="zh-CN" dirty="0"/>
              <a:t>…</a:t>
            </a:r>
            <a:endParaRPr lang="zh-CN" altLang="en-US" dirty="0"/>
          </a:p>
        </p:txBody>
      </p:sp>
      <p:sp>
        <p:nvSpPr>
          <p:cNvPr id="6" name="矩形 3"/>
          <p:cNvSpPr/>
          <p:nvPr/>
        </p:nvSpPr>
        <p:spPr>
          <a:xfrm>
            <a:off x="457200" y="5791200"/>
            <a:ext cx="2971800" cy="685800"/>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latin typeface="黑体"/>
                <a:ea typeface="黑体"/>
                <a:cs typeface="黑体"/>
              </a:rPr>
              <a:t>会导致什么结果？</a:t>
            </a:r>
          </a:p>
        </p:txBody>
      </p:sp>
    </p:spTree>
    <p:extLst>
      <p:ext uri="{BB962C8B-B14F-4D97-AF65-F5344CB8AC3E}">
        <p14:creationId xmlns:p14="http://schemas.microsoft.com/office/powerpoint/2010/main" val="368851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1063" r="1367"/>
          <a:stretch/>
        </p:blipFill>
        <p:spPr>
          <a:xfrm>
            <a:off x="-76756" y="1905000"/>
            <a:ext cx="9220756" cy="3057009"/>
          </a:xfrm>
        </p:spPr>
      </p:pic>
    </p:spTree>
    <p:extLst>
      <p:ext uri="{BB962C8B-B14F-4D97-AF65-F5344CB8AC3E}">
        <p14:creationId xmlns:p14="http://schemas.microsoft.com/office/powerpoint/2010/main" val="3234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BE592-772C-451D-BDDC-F7B691D1B3C0}"/>
              </a:ext>
            </a:extLst>
          </p:cNvPr>
          <p:cNvSpPr>
            <a:spLocks noGrp="1"/>
          </p:cNvSpPr>
          <p:nvPr>
            <p:ph type="title"/>
          </p:nvPr>
        </p:nvSpPr>
        <p:spPr/>
        <p:txBody>
          <a:bodyPr/>
          <a:lstStyle/>
          <a:p>
            <a:r>
              <a:rPr lang="zh-CN" altLang="en-US" dirty="0"/>
              <a:t>从众</a:t>
            </a:r>
          </a:p>
        </p:txBody>
      </p:sp>
      <p:sp>
        <p:nvSpPr>
          <p:cNvPr id="3" name="内容占位符 2">
            <a:extLst>
              <a:ext uri="{FF2B5EF4-FFF2-40B4-BE49-F238E27FC236}">
                <a16:creationId xmlns:a16="http://schemas.microsoft.com/office/drawing/2014/main" id="{01E0086A-2D18-44FD-BC61-AD68BA1BA811}"/>
              </a:ext>
            </a:extLst>
          </p:cNvPr>
          <p:cNvSpPr>
            <a:spLocks noGrp="1"/>
          </p:cNvSpPr>
          <p:nvPr>
            <p:ph idx="1"/>
          </p:nvPr>
        </p:nvSpPr>
        <p:spPr/>
        <p:txBody>
          <a:bodyPr/>
          <a:lstStyle/>
          <a:p>
            <a:r>
              <a:rPr lang="zh-CN" altLang="en-US" dirty="0"/>
              <a:t>能得到好处，别人的选择影响</a:t>
            </a:r>
            <a:endParaRPr lang="en-US" altLang="zh-CN" dirty="0"/>
          </a:p>
          <a:p>
            <a:r>
              <a:rPr lang="zh-CN" altLang="en-US" dirty="0"/>
              <a:t>个人的决策受到信息不透明的影响</a:t>
            </a:r>
            <a:endParaRPr lang="en-US" altLang="zh-CN" dirty="0"/>
          </a:p>
          <a:p>
            <a:pPr lvl="1"/>
            <a:r>
              <a:rPr lang="zh-CN" altLang="en-US" dirty="0"/>
              <a:t>信息级联</a:t>
            </a:r>
            <a:endParaRPr lang="en-US" altLang="zh-CN" dirty="0"/>
          </a:p>
          <a:p>
            <a:pPr lvl="2"/>
            <a:r>
              <a:rPr lang="zh-CN" altLang="en-US" dirty="0"/>
              <a:t>私有信息</a:t>
            </a:r>
            <a:endParaRPr lang="en-US" altLang="zh-CN" dirty="0"/>
          </a:p>
          <a:p>
            <a:pPr lvl="2"/>
            <a:r>
              <a:rPr lang="zh-CN" altLang="en-US" dirty="0"/>
              <a:t>依次决策</a:t>
            </a:r>
            <a:endParaRPr lang="en-US" altLang="zh-CN" dirty="0"/>
          </a:p>
          <a:p>
            <a:pPr lvl="2"/>
            <a:endParaRPr lang="en-US" altLang="zh-CN" dirty="0"/>
          </a:p>
          <a:p>
            <a:pPr lvl="1"/>
            <a:r>
              <a:rPr lang="zh-CN" altLang="en-US" dirty="0">
                <a:solidFill>
                  <a:srgbClr val="FF0000"/>
                </a:solidFill>
              </a:rPr>
              <a:t>从众是好的吗？</a:t>
            </a:r>
          </a:p>
        </p:txBody>
      </p:sp>
    </p:spTree>
    <p:extLst>
      <p:ext uri="{BB962C8B-B14F-4D97-AF65-F5344CB8AC3E}">
        <p14:creationId xmlns:p14="http://schemas.microsoft.com/office/powerpoint/2010/main" val="249708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1236" r="13638"/>
          <a:stretch/>
        </p:blipFill>
        <p:spPr>
          <a:xfrm>
            <a:off x="177068" y="838200"/>
            <a:ext cx="8890732" cy="5897563"/>
          </a:xfrm>
        </p:spPr>
      </p:pic>
    </p:spTree>
    <p:extLst>
      <p:ext uri="{BB962C8B-B14F-4D97-AF65-F5344CB8AC3E}">
        <p14:creationId xmlns:p14="http://schemas.microsoft.com/office/powerpoint/2010/main" val="2747884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901701" y="357607"/>
            <a:ext cx="7199313" cy="1430425"/>
          </a:xfrm>
        </p:spPr>
        <p:txBody>
          <a:bodyPr/>
          <a:lstStyle/>
          <a:p>
            <a:pPr marL="742950" lvl="1" indent="-285750" algn="l">
              <a:spcBef>
                <a:spcPct val="20000"/>
              </a:spcBef>
            </a:pPr>
            <a:r>
              <a:rPr lang="zh-CN" altLang="en-US" sz="3600" kern="1200" dirty="0">
                <a:solidFill>
                  <a:prstClr val="white"/>
                </a:solidFill>
                <a:latin typeface="Calibri" charset="0"/>
                <a:ea typeface="黑体"/>
                <a:cs typeface="黑体"/>
              </a:rPr>
              <a:t>给定一个网页集合，考察网页入链数为</a:t>
            </a:r>
            <a:r>
              <a:rPr lang="en-US" altLang="zh-CN" sz="3600" kern="1200" dirty="0">
                <a:solidFill>
                  <a:prstClr val="white"/>
                </a:solidFill>
                <a:latin typeface="Calibri" charset="0"/>
                <a:ea typeface="黑体"/>
                <a:cs typeface="黑体"/>
              </a:rPr>
              <a:t>k </a:t>
            </a:r>
            <a:r>
              <a:rPr lang="zh-CN" altLang="en-US" sz="3600" kern="1200" dirty="0">
                <a:solidFill>
                  <a:prstClr val="white"/>
                </a:solidFill>
                <a:latin typeface="Calibri" charset="0"/>
                <a:ea typeface="黑体"/>
                <a:cs typeface="黑体"/>
              </a:rPr>
              <a:t>的占比</a:t>
            </a:r>
            <a:r>
              <a:rPr lang="en-US" altLang="zh-CN" sz="3600" kern="1200" dirty="0">
                <a:solidFill>
                  <a:prstClr val="white"/>
                </a:solidFill>
                <a:latin typeface="Calibri" charset="0"/>
                <a:ea typeface="黑体"/>
                <a:cs typeface="黑体"/>
              </a:rPr>
              <a:t>f(k)</a:t>
            </a:r>
            <a:r>
              <a:rPr lang="zh-CN" altLang="en-US" sz="3600" kern="1200" dirty="0">
                <a:solidFill>
                  <a:prstClr val="white"/>
                </a:solidFill>
                <a:latin typeface="Calibri" charset="0"/>
                <a:ea typeface="黑体"/>
                <a:cs typeface="黑体"/>
              </a:rPr>
              <a:t>的性质</a:t>
            </a:r>
            <a:endParaRPr lang="zh-CN" altLang="en-US" sz="5400" dirty="0">
              <a:latin typeface="黑体" charset="0"/>
              <a:ea typeface="黑体" charset="0"/>
            </a:endParaRPr>
          </a:p>
        </p:txBody>
      </p:sp>
      <p:graphicFrame>
        <p:nvGraphicFramePr>
          <p:cNvPr id="21507" name="对象 5"/>
          <p:cNvGraphicFramePr>
            <a:graphicFrameLocks noChangeAspect="1"/>
          </p:cNvGraphicFramePr>
          <p:nvPr>
            <p:extLst>
              <p:ext uri="{D42A27DB-BD31-4B8C-83A1-F6EECF244321}">
                <p14:modId xmlns:p14="http://schemas.microsoft.com/office/powerpoint/2010/main" val="3833286448"/>
              </p:ext>
            </p:extLst>
          </p:nvPr>
        </p:nvGraphicFramePr>
        <p:xfrm>
          <a:off x="533400" y="2667000"/>
          <a:ext cx="3724276" cy="1432540"/>
        </p:xfrm>
        <a:graphic>
          <a:graphicData uri="http://schemas.openxmlformats.org/presentationml/2006/ole">
            <mc:AlternateContent xmlns:mc="http://schemas.openxmlformats.org/markup-compatibility/2006">
              <mc:Choice xmlns:v="urn:schemas-microsoft-com:vml" Requires="v">
                <p:oleObj name="公式" r:id="rId3" imgW="1092200" imgH="393700" progId="Equation.3">
                  <p:embed/>
                </p:oleObj>
              </mc:Choice>
              <mc:Fallback>
                <p:oleObj name="公式" r:id="rId3" imgW="1092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67000"/>
                        <a:ext cx="3724276" cy="1432540"/>
                      </a:xfrm>
                      <a:prstGeom prst="rect">
                        <a:avLst/>
                      </a:prstGeom>
                      <a:solidFill>
                        <a:schemeClr val="bg1"/>
                      </a:solidFill>
                      <a:ln>
                        <a:noFill/>
                      </a:ln>
                    </p:spPr>
                  </p:pic>
                </p:oleObj>
              </mc:Fallback>
            </mc:AlternateContent>
          </a:graphicData>
        </a:graphic>
      </p:graphicFrame>
      <p:sp>
        <p:nvSpPr>
          <p:cNvPr id="21566" name="Text Box 62"/>
          <p:cNvSpPr txBox="1">
            <a:spLocks noChangeArrowheads="1"/>
          </p:cNvSpPr>
          <p:nvPr/>
        </p:nvSpPr>
        <p:spPr bwMode="auto">
          <a:xfrm>
            <a:off x="1292225" y="4636186"/>
            <a:ext cx="2146742"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a:latin typeface="黑体" charset="0"/>
                <a:ea typeface="黑体" charset="0"/>
                <a:cs typeface="黑体" charset="0"/>
              </a:rPr>
              <a:t>a</a:t>
            </a:r>
            <a:r>
              <a:rPr lang="zh-CN" altLang="en-US">
                <a:latin typeface="黑体" charset="0"/>
                <a:ea typeface="黑体" charset="0"/>
                <a:cs typeface="黑体" charset="0"/>
              </a:rPr>
              <a:t>为常数，</a:t>
            </a:r>
            <a:r>
              <a:rPr lang="en-US" altLang="zh-CN">
                <a:latin typeface="黑体" charset="0"/>
                <a:ea typeface="黑体" charset="0"/>
                <a:cs typeface="黑体" charset="0"/>
              </a:rPr>
              <a:t>c</a:t>
            </a:r>
            <a:r>
              <a:rPr lang="zh-CN" altLang="en-US">
                <a:latin typeface="黑体" charset="0"/>
                <a:ea typeface="黑体" charset="0"/>
                <a:cs typeface="黑体" charset="0"/>
              </a:rPr>
              <a:t>稍大于</a:t>
            </a:r>
            <a:r>
              <a:rPr lang="en-US" altLang="zh-CN">
                <a:latin typeface="黑体" charset="0"/>
                <a:ea typeface="黑体" charset="0"/>
                <a:cs typeface="黑体" charset="0"/>
              </a:rPr>
              <a:t>2</a:t>
            </a:r>
          </a:p>
        </p:txBody>
      </p:sp>
      <p:pic>
        <p:nvPicPr>
          <p:cNvPr id="1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590800"/>
            <a:ext cx="4318000" cy="215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8" name="Group 43"/>
          <p:cNvGrpSpPr>
            <a:grpSpLocks/>
          </p:cNvGrpSpPr>
          <p:nvPr/>
        </p:nvGrpSpPr>
        <p:grpSpPr bwMode="auto">
          <a:xfrm>
            <a:off x="4495800" y="2438400"/>
            <a:ext cx="4427537" cy="2536825"/>
            <a:chOff x="2971" y="724"/>
            <a:chExt cx="2789" cy="1598"/>
          </a:xfrm>
        </p:grpSpPr>
        <p:pic>
          <p:nvPicPr>
            <p:cNvPr id="19"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 y="724"/>
              <a:ext cx="2789" cy="15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 name="Rectangle 19"/>
            <p:cNvSpPr>
              <a:spLocks noChangeArrowheads="1"/>
            </p:cNvSpPr>
            <p:nvPr/>
          </p:nvSpPr>
          <p:spPr bwMode="auto">
            <a:xfrm>
              <a:off x="3742" y="1440"/>
              <a:ext cx="635"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20"/>
            <p:cNvSpPr>
              <a:spLocks noChangeArrowheads="1"/>
            </p:cNvSpPr>
            <p:nvPr/>
          </p:nvSpPr>
          <p:spPr bwMode="auto">
            <a:xfrm>
              <a:off x="3016" y="1122"/>
              <a:ext cx="136" cy="81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21"/>
            <p:cNvSpPr>
              <a:spLocks noChangeArrowheads="1"/>
            </p:cNvSpPr>
            <p:nvPr/>
          </p:nvSpPr>
          <p:spPr bwMode="auto">
            <a:xfrm>
              <a:off x="3833" y="2165"/>
              <a:ext cx="453" cy="9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2"/>
            <p:cNvSpPr>
              <a:spLocks noChangeArrowheads="1"/>
            </p:cNvSpPr>
            <p:nvPr/>
          </p:nvSpPr>
          <p:spPr bwMode="auto">
            <a:xfrm>
              <a:off x="3197" y="736"/>
              <a:ext cx="726"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3"/>
            <p:cNvSpPr txBox="1">
              <a:spLocks noChangeArrowheads="1"/>
            </p:cNvSpPr>
            <p:nvPr/>
          </p:nvSpPr>
          <p:spPr bwMode="auto">
            <a:xfrm>
              <a:off x="4195" y="2119"/>
              <a:ext cx="1423"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r>
                <a:rPr lang="zh-CN" altLang="en-US" sz="1200" b="1" dirty="0">
                  <a:ea typeface="黑体" charset="0"/>
                  <a:cs typeface="黑体" charset="0"/>
                </a:rPr>
                <a:t>流行度（链入数）</a:t>
              </a:r>
            </a:p>
          </p:txBody>
        </p:sp>
        <p:sp>
          <p:nvSpPr>
            <p:cNvPr id="25" name="Text Box 24"/>
            <p:cNvSpPr txBox="1">
              <a:spLocks noChangeArrowheads="1"/>
            </p:cNvSpPr>
            <p:nvPr/>
          </p:nvSpPr>
          <p:spPr bwMode="auto">
            <a:xfrm>
              <a:off x="3016" y="759"/>
              <a:ext cx="308"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1200" b="1">
                  <a:ea typeface="黑体" charset="0"/>
                  <a:cs typeface="黑体" charset="0"/>
                </a:rPr>
                <a:t>占比</a:t>
              </a:r>
            </a:p>
          </p:txBody>
        </p:sp>
        <p:sp>
          <p:nvSpPr>
            <p:cNvPr id="26" name="Rectangle 27"/>
            <p:cNvSpPr>
              <a:spLocks noChangeArrowheads="1"/>
            </p:cNvSpPr>
            <p:nvPr/>
          </p:nvSpPr>
          <p:spPr bwMode="auto">
            <a:xfrm>
              <a:off x="3833" y="1575"/>
              <a:ext cx="499"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zh-CN" altLang="en-US" sz="1600">
                <a:ea typeface="黑体" charset="0"/>
                <a:cs typeface="黑体" charset="0"/>
              </a:endParaRPr>
            </a:p>
          </p:txBody>
        </p:sp>
        <p:sp>
          <p:nvSpPr>
            <p:cNvPr id="27" name="Rectangle 28"/>
            <p:cNvSpPr>
              <a:spLocks noChangeArrowheads="1"/>
            </p:cNvSpPr>
            <p:nvPr/>
          </p:nvSpPr>
          <p:spPr bwMode="auto">
            <a:xfrm>
              <a:off x="4150" y="2165"/>
              <a:ext cx="408" cy="13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0354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4800" y="1463476"/>
          <a:ext cx="1684402" cy="5242124"/>
        </p:xfrm>
        <a:graphic>
          <a:graphicData uri="http://schemas.openxmlformats.org/drawingml/2006/table">
            <a:tbl>
              <a:tblPr/>
              <a:tblGrid>
                <a:gridCol w="682209">
                  <a:extLst>
                    <a:ext uri="{9D8B030D-6E8A-4147-A177-3AD203B41FA5}">
                      <a16:colId xmlns:a16="http://schemas.microsoft.com/office/drawing/2014/main" val="20000"/>
                    </a:ext>
                  </a:extLst>
                </a:gridCol>
                <a:gridCol w="1002193">
                  <a:extLst>
                    <a:ext uri="{9D8B030D-6E8A-4147-A177-3AD203B41FA5}">
                      <a16:colId xmlns:a16="http://schemas.microsoft.com/office/drawing/2014/main" val="20001"/>
                    </a:ext>
                  </a:extLst>
                </a:gridCol>
              </a:tblGrid>
              <a:tr h="210312">
                <a:tc>
                  <a:txBody>
                    <a:bodyPr/>
                    <a:lstStyle/>
                    <a:p>
                      <a:pPr algn="ctr" fontAlgn="b"/>
                      <a:r>
                        <a:rPr lang="zh-TW" altLang="en-US" sz="1200" b="1" i="0" u="none" strike="noStrike" dirty="0">
                          <a:solidFill>
                            <a:srgbClr val="000000"/>
                          </a:solidFill>
                          <a:effectLst/>
                          <a:latin typeface="宋体"/>
                        </a:rPr>
                        <a:t>参与</a:t>
                      </a:r>
                      <a:r>
                        <a:rPr lang="zh-CN" altLang="en-US" sz="1200" b="1" i="0" u="none" strike="noStrike" dirty="0">
                          <a:solidFill>
                            <a:srgbClr val="000000"/>
                          </a:solidFill>
                          <a:effectLst/>
                          <a:latin typeface="宋体"/>
                        </a:rPr>
                        <a:t>排名</a:t>
                      </a:r>
                      <a:endParaRPr lang="zh-TW" altLang="en-US" sz="1200" b="1" i="0" u="none" strike="noStrike" dirty="0">
                        <a:solidFill>
                          <a:srgbClr val="000000"/>
                        </a:solidFill>
                        <a:effectLst/>
                        <a:latin typeface="宋体"/>
                      </a:endParaRP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zh-TW" altLang="en-US" sz="1200" b="1" i="0" u="none" strike="noStrike" dirty="0">
                          <a:solidFill>
                            <a:srgbClr val="000000"/>
                          </a:solidFill>
                          <a:effectLst/>
                          <a:latin typeface="宋体"/>
                        </a:rPr>
                        <a:t>参</a:t>
                      </a:r>
                      <a:r>
                        <a:rPr lang="zh-CN" altLang="en-US" sz="1200" b="1" i="0" u="none" strike="noStrike" dirty="0">
                          <a:solidFill>
                            <a:srgbClr val="000000"/>
                          </a:solidFill>
                          <a:effectLst/>
                          <a:latin typeface="宋体"/>
                        </a:rPr>
                        <a:t>与次数</a:t>
                      </a:r>
                      <a:endParaRPr lang="zh-TW" altLang="en-US" sz="1200" b="1" i="0" u="none" strike="noStrike" dirty="0">
                        <a:solidFill>
                          <a:srgbClr val="000000"/>
                        </a:solidFill>
                        <a:effectLst/>
                        <a:latin typeface="宋体"/>
                      </a:endParaRP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10312">
                <a:tc>
                  <a:txBody>
                    <a:bodyPr/>
                    <a:lstStyle/>
                    <a:p>
                      <a:pPr algn="ctr" fontAlgn="b"/>
                      <a:r>
                        <a:rPr lang="en-US" sz="1200" b="0" i="0" u="none" strike="noStrike">
                          <a:solidFill>
                            <a:srgbClr val="000000"/>
                          </a:solidFill>
                          <a:effectLst/>
                          <a:latin typeface="宋体"/>
                        </a:rPr>
                        <a:t>1</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78</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0312">
                <a:tc>
                  <a:txBody>
                    <a:bodyPr/>
                    <a:lstStyle/>
                    <a:p>
                      <a:pPr algn="ctr" fontAlgn="b"/>
                      <a:r>
                        <a:rPr lang="en-US" sz="1200" b="0" i="0" u="none" strike="noStrike">
                          <a:solidFill>
                            <a:srgbClr val="000000"/>
                          </a:solidFill>
                          <a:effectLst/>
                          <a:latin typeface="宋体"/>
                        </a:rPr>
                        <a:t>2</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Calibri"/>
                        </a:rPr>
                        <a:t>69</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0312">
                <a:tc>
                  <a:txBody>
                    <a:bodyPr/>
                    <a:lstStyle/>
                    <a:p>
                      <a:pPr algn="ctr" fontAlgn="b"/>
                      <a:r>
                        <a:rPr lang="en-US" sz="1200" b="0" i="0" u="none" strike="noStrike">
                          <a:solidFill>
                            <a:srgbClr val="000000"/>
                          </a:solidFill>
                          <a:effectLst/>
                          <a:latin typeface="宋体"/>
                        </a:rPr>
                        <a:t>3</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38</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3158">
                <a:tc>
                  <a:txBody>
                    <a:bodyPr/>
                    <a:lstStyle/>
                    <a:p>
                      <a:pPr algn="ctr" fontAlgn="b"/>
                      <a:r>
                        <a:rPr lang="en-US" sz="1200" b="0" i="0" u="none" strike="noStrike">
                          <a:solidFill>
                            <a:srgbClr val="000000"/>
                          </a:solidFill>
                          <a:effectLst/>
                          <a:latin typeface="宋体"/>
                        </a:rPr>
                        <a:t>4</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31</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0312">
                <a:tc>
                  <a:txBody>
                    <a:bodyPr/>
                    <a:lstStyle/>
                    <a:p>
                      <a:pPr algn="ctr" fontAlgn="b"/>
                      <a:r>
                        <a:rPr lang="en-US" sz="1200" b="0" i="0" u="none" strike="noStrike">
                          <a:solidFill>
                            <a:srgbClr val="000000"/>
                          </a:solidFill>
                          <a:effectLst/>
                          <a:latin typeface="宋体"/>
                        </a:rPr>
                        <a:t>5</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21</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0312">
                <a:tc>
                  <a:txBody>
                    <a:bodyPr/>
                    <a:lstStyle/>
                    <a:p>
                      <a:pPr algn="ctr" fontAlgn="b"/>
                      <a:r>
                        <a:rPr lang="en-US" sz="1200" b="0" i="0" u="none" strike="noStrike">
                          <a:solidFill>
                            <a:srgbClr val="000000"/>
                          </a:solidFill>
                          <a:effectLst/>
                          <a:latin typeface="宋体"/>
                        </a:rPr>
                        <a:t>6</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17</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0312">
                <a:tc>
                  <a:txBody>
                    <a:bodyPr/>
                    <a:lstStyle/>
                    <a:p>
                      <a:pPr algn="ctr" fontAlgn="b"/>
                      <a:r>
                        <a:rPr lang="en-US" sz="1200" b="0" i="0" u="none" strike="noStrike">
                          <a:solidFill>
                            <a:srgbClr val="000000"/>
                          </a:solidFill>
                          <a:effectLst/>
                          <a:latin typeface="宋体"/>
                        </a:rPr>
                        <a:t>7</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12</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0312">
                <a:tc>
                  <a:txBody>
                    <a:bodyPr/>
                    <a:lstStyle/>
                    <a:p>
                      <a:pPr algn="ctr" fontAlgn="b"/>
                      <a:r>
                        <a:rPr lang="en-US" sz="1200" b="0" i="0" u="none" strike="noStrike">
                          <a:solidFill>
                            <a:srgbClr val="000000"/>
                          </a:solidFill>
                          <a:effectLst/>
                          <a:latin typeface="宋体"/>
                        </a:rPr>
                        <a:t>8</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10</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0312">
                <a:tc>
                  <a:txBody>
                    <a:bodyPr/>
                    <a:lstStyle/>
                    <a:p>
                      <a:pPr algn="ctr" fontAlgn="b"/>
                      <a:r>
                        <a:rPr lang="en-US" sz="1200" b="0" i="0" u="none" strike="noStrike">
                          <a:solidFill>
                            <a:srgbClr val="000000"/>
                          </a:solidFill>
                          <a:effectLst/>
                          <a:latin typeface="宋体"/>
                        </a:rPr>
                        <a:t>9</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8</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0312">
                <a:tc>
                  <a:txBody>
                    <a:bodyPr/>
                    <a:lstStyle/>
                    <a:p>
                      <a:pPr algn="ctr" fontAlgn="b"/>
                      <a:r>
                        <a:rPr lang="en-US" sz="1200" b="0" i="0" u="none" strike="noStrike">
                          <a:solidFill>
                            <a:srgbClr val="000000"/>
                          </a:solidFill>
                          <a:effectLst/>
                          <a:latin typeface="宋体"/>
                        </a:rPr>
                        <a:t>10</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8</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10312">
                <a:tc>
                  <a:txBody>
                    <a:bodyPr/>
                    <a:lstStyle/>
                    <a:p>
                      <a:pPr algn="ctr" fontAlgn="b"/>
                      <a:r>
                        <a:rPr lang="en-US" sz="1200" b="0" i="0" u="none" strike="noStrike">
                          <a:solidFill>
                            <a:srgbClr val="000000"/>
                          </a:solidFill>
                          <a:effectLst/>
                          <a:latin typeface="宋体"/>
                        </a:rPr>
                        <a:t>11</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7</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10312">
                <a:tc>
                  <a:txBody>
                    <a:bodyPr/>
                    <a:lstStyle/>
                    <a:p>
                      <a:pPr algn="ctr" fontAlgn="b"/>
                      <a:r>
                        <a:rPr lang="en-US" sz="1200" b="0" i="0" u="none" strike="noStrike">
                          <a:solidFill>
                            <a:srgbClr val="000000"/>
                          </a:solidFill>
                          <a:effectLst/>
                          <a:latin typeface="宋体"/>
                        </a:rPr>
                        <a:t>12</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7</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0312">
                <a:tc>
                  <a:txBody>
                    <a:bodyPr/>
                    <a:lstStyle/>
                    <a:p>
                      <a:pPr algn="ctr" fontAlgn="b"/>
                      <a:r>
                        <a:rPr lang="en-US" sz="1200" b="0" i="0" u="none" strike="noStrike">
                          <a:solidFill>
                            <a:srgbClr val="000000"/>
                          </a:solidFill>
                          <a:effectLst/>
                          <a:latin typeface="宋体"/>
                        </a:rPr>
                        <a:t>13</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6</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0312">
                <a:tc>
                  <a:txBody>
                    <a:bodyPr/>
                    <a:lstStyle/>
                    <a:p>
                      <a:pPr algn="ctr" fontAlgn="b"/>
                      <a:r>
                        <a:rPr lang="en-US" sz="1200" b="0" i="0" u="none" strike="noStrike">
                          <a:solidFill>
                            <a:srgbClr val="000000"/>
                          </a:solidFill>
                          <a:effectLst/>
                          <a:latin typeface="宋体"/>
                        </a:rPr>
                        <a:t>14</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6</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10312">
                <a:tc>
                  <a:txBody>
                    <a:bodyPr/>
                    <a:lstStyle/>
                    <a:p>
                      <a:pPr algn="ctr" fontAlgn="b"/>
                      <a:r>
                        <a:rPr lang="en-US" sz="1200" b="0" i="0" u="none" strike="noStrike">
                          <a:solidFill>
                            <a:srgbClr val="000000"/>
                          </a:solidFill>
                          <a:effectLst/>
                          <a:latin typeface="宋体"/>
                        </a:rPr>
                        <a:t>15</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5</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10312">
                <a:tc>
                  <a:txBody>
                    <a:bodyPr/>
                    <a:lstStyle/>
                    <a:p>
                      <a:pPr algn="ctr" fontAlgn="b"/>
                      <a:r>
                        <a:rPr lang="en-US" sz="1200" b="0" i="0" u="none" strike="noStrike">
                          <a:solidFill>
                            <a:srgbClr val="000000"/>
                          </a:solidFill>
                          <a:effectLst/>
                          <a:latin typeface="宋体"/>
                        </a:rPr>
                        <a:t>16</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5</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10312">
                <a:tc>
                  <a:txBody>
                    <a:bodyPr/>
                    <a:lstStyle/>
                    <a:p>
                      <a:pPr algn="ctr" fontAlgn="b"/>
                      <a:r>
                        <a:rPr lang="en-US" sz="1200" b="0" i="0" u="none" strike="noStrike">
                          <a:solidFill>
                            <a:srgbClr val="000000"/>
                          </a:solidFill>
                          <a:effectLst/>
                          <a:latin typeface="宋体"/>
                        </a:rPr>
                        <a:t>17</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210312">
                <a:tc>
                  <a:txBody>
                    <a:bodyPr/>
                    <a:lstStyle/>
                    <a:p>
                      <a:pPr algn="ctr" fontAlgn="b"/>
                      <a:r>
                        <a:rPr lang="en-US" sz="1200" b="0" i="0" u="none" strike="noStrike">
                          <a:solidFill>
                            <a:srgbClr val="000000"/>
                          </a:solidFill>
                          <a:effectLst/>
                          <a:latin typeface="宋体"/>
                        </a:rPr>
                        <a:t>18</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210312">
                <a:tc>
                  <a:txBody>
                    <a:bodyPr/>
                    <a:lstStyle/>
                    <a:p>
                      <a:pPr algn="ctr" fontAlgn="b"/>
                      <a:r>
                        <a:rPr lang="en-US" sz="1200" b="0" i="0" u="none" strike="noStrike">
                          <a:solidFill>
                            <a:srgbClr val="000000"/>
                          </a:solidFill>
                          <a:effectLst/>
                          <a:latin typeface="宋体"/>
                        </a:rPr>
                        <a:t>19</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210312">
                <a:tc>
                  <a:txBody>
                    <a:bodyPr/>
                    <a:lstStyle/>
                    <a:p>
                      <a:pPr algn="ctr" fontAlgn="b"/>
                      <a:r>
                        <a:rPr lang="en-US" sz="1200" b="0" i="0" u="none" strike="noStrike">
                          <a:solidFill>
                            <a:srgbClr val="000000"/>
                          </a:solidFill>
                          <a:effectLst/>
                          <a:latin typeface="宋体"/>
                        </a:rPr>
                        <a:t>20</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210312">
                <a:tc>
                  <a:txBody>
                    <a:bodyPr/>
                    <a:lstStyle/>
                    <a:p>
                      <a:pPr algn="ctr" fontAlgn="b"/>
                      <a:r>
                        <a:rPr lang="en-US" sz="1200" b="0" i="0" u="none" strike="noStrike">
                          <a:solidFill>
                            <a:srgbClr val="000000"/>
                          </a:solidFill>
                          <a:effectLst/>
                          <a:latin typeface="宋体"/>
                        </a:rPr>
                        <a:t>21</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210312">
                <a:tc>
                  <a:txBody>
                    <a:bodyPr/>
                    <a:lstStyle/>
                    <a:p>
                      <a:pPr algn="ctr" fontAlgn="b"/>
                      <a:r>
                        <a:rPr lang="en-US" sz="1200" b="0" i="0" u="none" strike="noStrike">
                          <a:solidFill>
                            <a:srgbClr val="000000"/>
                          </a:solidFill>
                          <a:effectLst/>
                          <a:latin typeface="宋体"/>
                        </a:rPr>
                        <a:t>22</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4</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210312">
                <a:tc>
                  <a:txBody>
                    <a:bodyPr/>
                    <a:lstStyle/>
                    <a:p>
                      <a:pPr algn="ctr" fontAlgn="b"/>
                      <a:r>
                        <a:rPr lang="en-US" sz="1200" b="0" i="0" u="none" strike="noStrike">
                          <a:solidFill>
                            <a:srgbClr val="000000"/>
                          </a:solidFill>
                          <a:effectLst/>
                          <a:latin typeface="宋体"/>
                        </a:rPr>
                        <a:t>23</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210312">
                <a:tc>
                  <a:txBody>
                    <a:bodyPr/>
                    <a:lstStyle/>
                    <a:p>
                      <a:pPr algn="ctr" fontAlgn="b"/>
                      <a:r>
                        <a:rPr lang="en-US" sz="1200" b="0" i="0" u="none" strike="noStrike">
                          <a:solidFill>
                            <a:srgbClr val="000000"/>
                          </a:solidFill>
                          <a:effectLst/>
                          <a:latin typeface="宋体"/>
                        </a:rPr>
                        <a:t>24</a:t>
                      </a:r>
                    </a:p>
                  </a:txBody>
                  <a:tcPr marL="11756" marR="11756" marT="1175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a:noFill/>
                    </a:lnB>
                    <a:solidFill>
                      <a:srgbClr val="FFFFFF"/>
                    </a:solidFill>
                  </a:tcPr>
                </a:tc>
                <a:tc>
                  <a:txBody>
                    <a:bodyPr/>
                    <a:lstStyle/>
                    <a:p>
                      <a:pPr algn="ctr" fontAlgn="b"/>
                      <a:r>
                        <a:rPr lang="en-US" sz="1200" b="0" i="0" u="none" strike="noStrike" dirty="0">
                          <a:solidFill>
                            <a:srgbClr val="000000"/>
                          </a:solidFill>
                          <a:effectLst/>
                          <a:latin typeface="Calibri"/>
                        </a:rPr>
                        <a:t>3</a:t>
                      </a:r>
                    </a:p>
                  </a:txBody>
                  <a:tcPr marL="11756" marR="11756" marT="1175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24"/>
                  </a:ext>
                </a:extLst>
              </a:tr>
            </a:tbl>
          </a:graphicData>
        </a:graphic>
      </p:graphicFrame>
      <p:graphicFrame>
        <p:nvGraphicFramePr>
          <p:cNvPr id="5" name="Table 4"/>
          <p:cNvGraphicFramePr>
            <a:graphicFrameLocks noGrp="1"/>
          </p:cNvGraphicFramePr>
          <p:nvPr/>
        </p:nvGraphicFramePr>
        <p:xfrm>
          <a:off x="2667000" y="1473945"/>
          <a:ext cx="1600200" cy="5231655"/>
        </p:xfrm>
        <a:graphic>
          <a:graphicData uri="http://schemas.openxmlformats.org/drawingml/2006/table">
            <a:tbl>
              <a:tblPr/>
              <a:tblGrid>
                <a:gridCol w="793992">
                  <a:extLst>
                    <a:ext uri="{9D8B030D-6E8A-4147-A177-3AD203B41FA5}">
                      <a16:colId xmlns:a16="http://schemas.microsoft.com/office/drawing/2014/main" val="20000"/>
                    </a:ext>
                  </a:extLst>
                </a:gridCol>
                <a:gridCol w="806208">
                  <a:extLst>
                    <a:ext uri="{9D8B030D-6E8A-4147-A177-3AD203B41FA5}">
                      <a16:colId xmlns:a16="http://schemas.microsoft.com/office/drawing/2014/main" val="20001"/>
                    </a:ext>
                  </a:extLst>
                </a:gridCol>
              </a:tblGrid>
              <a:tr h="184561">
                <a:tc>
                  <a:txBody>
                    <a:bodyPr/>
                    <a:lstStyle/>
                    <a:p>
                      <a:pPr algn="ctr" fontAlgn="b"/>
                      <a:r>
                        <a:rPr lang="en-US" sz="1200" b="0" i="0" u="none" strike="noStrike">
                          <a:solidFill>
                            <a:srgbClr val="000000"/>
                          </a:solidFill>
                          <a:effectLst/>
                          <a:latin typeface="宋体"/>
                        </a:rPr>
                        <a:t>25</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algn="ctr" fontAlgn="b"/>
                      <a:r>
                        <a:rPr lang="en-US" sz="1200" b="0" i="0" u="none" strike="noStrike">
                          <a:solidFill>
                            <a:srgbClr val="000000"/>
                          </a:solidFill>
                          <a:effectLst/>
                          <a:latin typeface="宋体"/>
                        </a:rPr>
                        <a:t>26</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4561">
                <a:tc>
                  <a:txBody>
                    <a:bodyPr/>
                    <a:lstStyle/>
                    <a:p>
                      <a:pPr algn="ctr" fontAlgn="b"/>
                      <a:r>
                        <a:rPr lang="en-US" sz="1200" b="0" i="0" u="none" strike="noStrike">
                          <a:solidFill>
                            <a:srgbClr val="000000"/>
                          </a:solidFill>
                          <a:effectLst/>
                          <a:latin typeface="宋体"/>
                        </a:rPr>
                        <a:t>27</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ctr" fontAlgn="b"/>
                      <a:r>
                        <a:rPr lang="en-US" sz="1200" b="0" i="0" u="none" strike="noStrike">
                          <a:solidFill>
                            <a:srgbClr val="000000"/>
                          </a:solidFill>
                          <a:effectLst/>
                          <a:latin typeface="宋体"/>
                        </a:rPr>
                        <a:t>28</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84561">
                <a:tc>
                  <a:txBody>
                    <a:bodyPr/>
                    <a:lstStyle/>
                    <a:p>
                      <a:pPr algn="ctr" fontAlgn="b"/>
                      <a:r>
                        <a:rPr lang="en-US" sz="1200" b="0" i="0" u="none" strike="noStrike">
                          <a:solidFill>
                            <a:srgbClr val="000000"/>
                          </a:solidFill>
                          <a:effectLst/>
                          <a:latin typeface="宋体"/>
                        </a:rPr>
                        <a:t>29</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84561">
                <a:tc>
                  <a:txBody>
                    <a:bodyPr/>
                    <a:lstStyle/>
                    <a:p>
                      <a:pPr algn="ctr" fontAlgn="b"/>
                      <a:r>
                        <a:rPr lang="en-US" sz="1200" b="0" i="0" u="none" strike="noStrike">
                          <a:solidFill>
                            <a:srgbClr val="000000"/>
                          </a:solidFill>
                          <a:effectLst/>
                          <a:latin typeface="宋体"/>
                        </a:rPr>
                        <a:t>30</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84561">
                <a:tc>
                  <a:txBody>
                    <a:bodyPr/>
                    <a:lstStyle/>
                    <a:p>
                      <a:pPr algn="ctr" fontAlgn="b"/>
                      <a:r>
                        <a:rPr lang="en-US" sz="1200" b="0" i="0" u="none" strike="noStrike">
                          <a:solidFill>
                            <a:srgbClr val="000000"/>
                          </a:solidFill>
                          <a:effectLst/>
                          <a:latin typeface="宋体"/>
                        </a:rPr>
                        <a:t>31</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84561">
                <a:tc>
                  <a:txBody>
                    <a:bodyPr/>
                    <a:lstStyle/>
                    <a:p>
                      <a:pPr algn="ctr" fontAlgn="b"/>
                      <a:r>
                        <a:rPr lang="en-US" sz="1200" b="0" i="0" u="none" strike="noStrike">
                          <a:solidFill>
                            <a:srgbClr val="000000"/>
                          </a:solidFill>
                          <a:effectLst/>
                          <a:latin typeface="宋体"/>
                        </a:rPr>
                        <a:t>32</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3</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84561">
                <a:tc>
                  <a:txBody>
                    <a:bodyPr/>
                    <a:lstStyle/>
                    <a:p>
                      <a:pPr algn="ctr" fontAlgn="b"/>
                      <a:r>
                        <a:rPr lang="en-US" sz="1200" b="0" i="0" u="none" strike="noStrike">
                          <a:solidFill>
                            <a:srgbClr val="000000"/>
                          </a:solidFill>
                          <a:effectLst/>
                          <a:latin typeface="宋体"/>
                        </a:rPr>
                        <a:t>33</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4561">
                <a:tc>
                  <a:txBody>
                    <a:bodyPr/>
                    <a:lstStyle/>
                    <a:p>
                      <a:pPr algn="ctr" fontAlgn="b"/>
                      <a:r>
                        <a:rPr lang="en-US" sz="1200" b="0" i="0" u="none" strike="noStrike">
                          <a:solidFill>
                            <a:srgbClr val="000000"/>
                          </a:solidFill>
                          <a:effectLst/>
                          <a:latin typeface="宋体"/>
                        </a:rPr>
                        <a:t>34</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84561">
                <a:tc>
                  <a:txBody>
                    <a:bodyPr/>
                    <a:lstStyle/>
                    <a:p>
                      <a:pPr algn="ctr" fontAlgn="b"/>
                      <a:r>
                        <a:rPr lang="en-US" sz="1200" b="0" i="0" u="none" strike="noStrike">
                          <a:solidFill>
                            <a:srgbClr val="000000"/>
                          </a:solidFill>
                          <a:effectLst/>
                          <a:latin typeface="宋体"/>
                        </a:rPr>
                        <a:t>35</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84561">
                <a:tc>
                  <a:txBody>
                    <a:bodyPr/>
                    <a:lstStyle/>
                    <a:p>
                      <a:pPr algn="ctr" fontAlgn="b"/>
                      <a:r>
                        <a:rPr lang="en-US" sz="1200" b="0" i="0" u="none" strike="noStrike">
                          <a:solidFill>
                            <a:srgbClr val="000000"/>
                          </a:solidFill>
                          <a:effectLst/>
                          <a:latin typeface="宋体"/>
                        </a:rPr>
                        <a:t>36</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84561">
                <a:tc>
                  <a:txBody>
                    <a:bodyPr/>
                    <a:lstStyle/>
                    <a:p>
                      <a:pPr algn="ctr" fontAlgn="b"/>
                      <a:r>
                        <a:rPr lang="en-US" sz="1200" b="0" i="0" u="none" strike="noStrike">
                          <a:solidFill>
                            <a:srgbClr val="000000"/>
                          </a:solidFill>
                          <a:effectLst/>
                          <a:latin typeface="宋体"/>
                        </a:rPr>
                        <a:t>37</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84561">
                <a:tc>
                  <a:txBody>
                    <a:bodyPr/>
                    <a:lstStyle/>
                    <a:p>
                      <a:pPr algn="ctr" fontAlgn="b"/>
                      <a:r>
                        <a:rPr lang="en-US" sz="1200" b="0" i="0" u="none" strike="noStrike">
                          <a:solidFill>
                            <a:srgbClr val="000000"/>
                          </a:solidFill>
                          <a:effectLst/>
                          <a:latin typeface="宋体"/>
                        </a:rPr>
                        <a:t>38</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2</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84561">
                <a:tc>
                  <a:txBody>
                    <a:bodyPr/>
                    <a:lstStyle/>
                    <a:p>
                      <a:pPr algn="ctr" fontAlgn="b"/>
                      <a:r>
                        <a:rPr lang="en-US" sz="1200" b="0" i="0" u="none" strike="noStrike">
                          <a:solidFill>
                            <a:srgbClr val="000000"/>
                          </a:solidFill>
                          <a:effectLst/>
                          <a:latin typeface="宋体"/>
                        </a:rPr>
                        <a:t>39</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84561">
                <a:tc>
                  <a:txBody>
                    <a:bodyPr/>
                    <a:lstStyle/>
                    <a:p>
                      <a:pPr algn="ctr" fontAlgn="b"/>
                      <a:r>
                        <a:rPr lang="en-US" sz="1200" b="0" i="0" u="none" strike="noStrike">
                          <a:solidFill>
                            <a:srgbClr val="000000"/>
                          </a:solidFill>
                          <a:effectLst/>
                          <a:latin typeface="宋体"/>
                        </a:rPr>
                        <a:t>40</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84561">
                <a:tc>
                  <a:txBody>
                    <a:bodyPr/>
                    <a:lstStyle/>
                    <a:p>
                      <a:pPr algn="ctr" fontAlgn="b"/>
                      <a:r>
                        <a:rPr lang="en-US" sz="1200" b="0" i="0" u="none" strike="noStrike">
                          <a:solidFill>
                            <a:srgbClr val="000000"/>
                          </a:solidFill>
                          <a:effectLst/>
                          <a:latin typeface="宋体"/>
                        </a:rPr>
                        <a:t>41</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84561">
                <a:tc>
                  <a:txBody>
                    <a:bodyPr/>
                    <a:lstStyle/>
                    <a:p>
                      <a:pPr algn="ctr" fontAlgn="b"/>
                      <a:r>
                        <a:rPr lang="en-US" sz="1200" b="0" i="0" u="none" strike="noStrike">
                          <a:solidFill>
                            <a:srgbClr val="000000"/>
                          </a:solidFill>
                          <a:effectLst/>
                          <a:latin typeface="宋体"/>
                        </a:rPr>
                        <a:t>42</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84561">
                <a:tc>
                  <a:txBody>
                    <a:bodyPr/>
                    <a:lstStyle/>
                    <a:p>
                      <a:pPr algn="ctr" fontAlgn="b"/>
                      <a:r>
                        <a:rPr lang="en-US" sz="1200" b="0" i="0" u="none" strike="noStrike">
                          <a:solidFill>
                            <a:srgbClr val="000000"/>
                          </a:solidFill>
                          <a:effectLst/>
                          <a:latin typeface="宋体"/>
                        </a:rPr>
                        <a:t>43</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84561">
                <a:tc>
                  <a:txBody>
                    <a:bodyPr/>
                    <a:lstStyle/>
                    <a:p>
                      <a:pPr algn="ctr" fontAlgn="b"/>
                      <a:r>
                        <a:rPr lang="en-US" sz="1200" b="0" i="0" u="none" strike="noStrike">
                          <a:solidFill>
                            <a:srgbClr val="000000"/>
                          </a:solidFill>
                          <a:effectLst/>
                          <a:latin typeface="宋体"/>
                        </a:rPr>
                        <a:t>44</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84561">
                <a:tc>
                  <a:txBody>
                    <a:bodyPr/>
                    <a:lstStyle/>
                    <a:p>
                      <a:pPr algn="ctr" fontAlgn="b"/>
                      <a:r>
                        <a:rPr lang="en-US" sz="1200" b="0" i="0" u="none" strike="noStrike">
                          <a:solidFill>
                            <a:srgbClr val="000000"/>
                          </a:solidFill>
                          <a:effectLst/>
                          <a:latin typeface="宋体"/>
                        </a:rPr>
                        <a:t>45</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84561">
                <a:tc>
                  <a:txBody>
                    <a:bodyPr/>
                    <a:lstStyle/>
                    <a:p>
                      <a:pPr algn="ctr" fontAlgn="b"/>
                      <a:r>
                        <a:rPr lang="en-US" sz="1200" b="0" i="0" u="none" strike="noStrike">
                          <a:solidFill>
                            <a:srgbClr val="000000"/>
                          </a:solidFill>
                          <a:effectLst/>
                          <a:latin typeface="宋体"/>
                        </a:rPr>
                        <a:t>46</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84561">
                <a:tc>
                  <a:txBody>
                    <a:bodyPr/>
                    <a:lstStyle/>
                    <a:p>
                      <a:pPr algn="ctr" fontAlgn="b"/>
                      <a:r>
                        <a:rPr lang="en-US" sz="1200" b="0" i="0" u="none" strike="noStrike">
                          <a:solidFill>
                            <a:srgbClr val="000000"/>
                          </a:solidFill>
                          <a:effectLst/>
                          <a:latin typeface="宋体"/>
                        </a:rPr>
                        <a:t>47</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84561">
                <a:tc>
                  <a:txBody>
                    <a:bodyPr/>
                    <a:lstStyle/>
                    <a:p>
                      <a:pPr algn="ctr" fontAlgn="b"/>
                      <a:r>
                        <a:rPr lang="en-US" sz="1200" b="0" i="0" u="none" strike="noStrike">
                          <a:solidFill>
                            <a:srgbClr val="000000"/>
                          </a:solidFill>
                          <a:effectLst/>
                          <a:latin typeface="宋体"/>
                        </a:rPr>
                        <a:t>48</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84561">
                <a:tc>
                  <a:txBody>
                    <a:bodyPr/>
                    <a:lstStyle/>
                    <a:p>
                      <a:pPr algn="ctr" fontAlgn="b"/>
                      <a:r>
                        <a:rPr lang="en-US" sz="1200" b="0" i="0" u="none" strike="noStrike">
                          <a:solidFill>
                            <a:srgbClr val="000000"/>
                          </a:solidFill>
                          <a:effectLst/>
                          <a:latin typeface="宋体"/>
                        </a:rPr>
                        <a:t>49</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84561">
                <a:tc>
                  <a:txBody>
                    <a:bodyPr/>
                    <a:lstStyle/>
                    <a:p>
                      <a:pPr algn="ctr" fontAlgn="b"/>
                      <a:r>
                        <a:rPr lang="en-US" sz="1200" b="0" i="0" u="none" strike="noStrike">
                          <a:solidFill>
                            <a:srgbClr val="000000"/>
                          </a:solidFill>
                          <a:effectLst/>
                          <a:latin typeface="宋体"/>
                        </a:rPr>
                        <a:t>50</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84561">
                <a:tc>
                  <a:txBody>
                    <a:bodyPr/>
                    <a:lstStyle/>
                    <a:p>
                      <a:pPr algn="ctr" fontAlgn="b"/>
                      <a:r>
                        <a:rPr lang="en-US" sz="1200" b="0" i="0" u="none" strike="noStrike">
                          <a:solidFill>
                            <a:srgbClr val="000000"/>
                          </a:solidFill>
                          <a:effectLst/>
                          <a:latin typeface="宋体"/>
                        </a:rPr>
                        <a:t>51</a:t>
                      </a:r>
                    </a:p>
                  </a:txBody>
                  <a:tcPr marL="10885" marR="10885" marT="10885"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a:noFill/>
                    </a:lnB>
                    <a:solidFill>
                      <a:srgbClr val="FFFFFF"/>
                    </a:solidFill>
                  </a:tcPr>
                </a:tc>
                <a:tc>
                  <a:txBody>
                    <a:bodyPr/>
                    <a:lstStyle/>
                    <a:p>
                      <a:pPr algn="ctr" fontAlgn="b"/>
                      <a:r>
                        <a:rPr lang="en-US" sz="1200" b="0" i="0" u="none" strike="noStrike" dirty="0">
                          <a:solidFill>
                            <a:srgbClr val="000000"/>
                          </a:solidFill>
                          <a:effectLst/>
                          <a:latin typeface="Calibri"/>
                        </a:rPr>
                        <a:t>1</a:t>
                      </a:r>
                    </a:p>
                  </a:txBody>
                  <a:tcPr marL="10885" marR="10885" marT="1088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26"/>
                  </a:ext>
                </a:extLst>
              </a:tr>
            </a:tbl>
          </a:graphicData>
        </a:graphic>
      </p:graphicFrame>
      <p:graphicFrame>
        <p:nvGraphicFramePr>
          <p:cNvPr id="6" name="Table 5"/>
          <p:cNvGraphicFramePr>
            <a:graphicFrameLocks noGrp="1"/>
          </p:cNvGraphicFramePr>
          <p:nvPr/>
        </p:nvGraphicFramePr>
        <p:xfrm>
          <a:off x="4953000" y="1676400"/>
          <a:ext cx="1638745" cy="5039712"/>
        </p:xfrm>
        <a:graphic>
          <a:graphicData uri="http://schemas.openxmlformats.org/drawingml/2006/table">
            <a:tbl>
              <a:tblPr/>
              <a:tblGrid>
                <a:gridCol w="818990">
                  <a:extLst>
                    <a:ext uri="{9D8B030D-6E8A-4147-A177-3AD203B41FA5}">
                      <a16:colId xmlns:a16="http://schemas.microsoft.com/office/drawing/2014/main" val="20000"/>
                    </a:ext>
                  </a:extLst>
                </a:gridCol>
                <a:gridCol w="819755">
                  <a:extLst>
                    <a:ext uri="{9D8B030D-6E8A-4147-A177-3AD203B41FA5}">
                      <a16:colId xmlns:a16="http://schemas.microsoft.com/office/drawing/2014/main" val="20001"/>
                    </a:ext>
                  </a:extLst>
                </a:gridCol>
              </a:tblGrid>
              <a:tr h="280387">
                <a:tc>
                  <a:txBody>
                    <a:bodyPr/>
                    <a:lstStyle/>
                    <a:p>
                      <a:pPr algn="ctr" fontAlgn="b"/>
                      <a:r>
                        <a:rPr lang="en-US" sz="1200" b="0" i="0" u="none" strike="noStrike" dirty="0">
                          <a:solidFill>
                            <a:srgbClr val="000000"/>
                          </a:solidFill>
                          <a:effectLst/>
                          <a:latin typeface="宋体"/>
                        </a:rPr>
                        <a:t>51</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Calibri"/>
                        </a:rPr>
                        <a:t>1</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28600">
                <a:tc>
                  <a:txBody>
                    <a:bodyPr/>
                    <a:lstStyle/>
                    <a:p>
                      <a:pPr algn="ctr" fontAlgn="b"/>
                      <a:r>
                        <a:rPr lang="en-US" sz="1200" b="0" i="0" u="none" strike="noStrike" dirty="0">
                          <a:solidFill>
                            <a:srgbClr val="000000"/>
                          </a:solidFill>
                          <a:effectLst/>
                          <a:latin typeface="宋体"/>
                        </a:rPr>
                        <a:t>52</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6850">
                <a:tc>
                  <a:txBody>
                    <a:bodyPr/>
                    <a:lstStyle/>
                    <a:p>
                      <a:pPr algn="ctr" fontAlgn="b"/>
                      <a:r>
                        <a:rPr lang="en-US" sz="1200" b="0" i="0" u="none" strike="noStrike" dirty="0">
                          <a:solidFill>
                            <a:srgbClr val="000000"/>
                          </a:solidFill>
                          <a:effectLst/>
                          <a:latin typeface="宋体"/>
                        </a:rPr>
                        <a:t>53</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6375">
                <a:tc>
                  <a:txBody>
                    <a:bodyPr/>
                    <a:lstStyle/>
                    <a:p>
                      <a:pPr algn="ctr" fontAlgn="b"/>
                      <a:r>
                        <a:rPr lang="en-US" sz="1200" b="0" i="0" u="none" strike="noStrike">
                          <a:solidFill>
                            <a:srgbClr val="000000"/>
                          </a:solidFill>
                          <a:effectLst/>
                          <a:latin typeface="宋体"/>
                        </a:rPr>
                        <a:t>54</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06375">
                <a:tc>
                  <a:txBody>
                    <a:bodyPr/>
                    <a:lstStyle/>
                    <a:p>
                      <a:pPr algn="ctr" fontAlgn="b"/>
                      <a:r>
                        <a:rPr lang="en-US" sz="1200" b="0" i="0" u="none" strike="noStrike">
                          <a:solidFill>
                            <a:srgbClr val="000000"/>
                          </a:solidFill>
                          <a:effectLst/>
                          <a:latin typeface="宋体"/>
                        </a:rPr>
                        <a:t>55</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06375">
                <a:tc>
                  <a:txBody>
                    <a:bodyPr/>
                    <a:lstStyle/>
                    <a:p>
                      <a:pPr algn="ctr" fontAlgn="b"/>
                      <a:r>
                        <a:rPr lang="en-US" sz="1200" b="0" i="0" u="none" strike="noStrike">
                          <a:solidFill>
                            <a:srgbClr val="000000"/>
                          </a:solidFill>
                          <a:effectLst/>
                          <a:latin typeface="宋体"/>
                        </a:rPr>
                        <a:t>56</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06375">
                <a:tc>
                  <a:txBody>
                    <a:bodyPr/>
                    <a:lstStyle/>
                    <a:p>
                      <a:pPr algn="ctr" fontAlgn="b"/>
                      <a:r>
                        <a:rPr lang="en-US" sz="1200" b="0" i="0" u="none" strike="noStrike">
                          <a:solidFill>
                            <a:srgbClr val="000000"/>
                          </a:solidFill>
                          <a:effectLst/>
                          <a:latin typeface="宋体"/>
                        </a:rPr>
                        <a:t>57</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06375">
                <a:tc>
                  <a:txBody>
                    <a:bodyPr/>
                    <a:lstStyle/>
                    <a:p>
                      <a:pPr algn="ctr" fontAlgn="b"/>
                      <a:r>
                        <a:rPr lang="en-US" sz="1200" b="0" i="0" u="none" strike="noStrike">
                          <a:solidFill>
                            <a:srgbClr val="000000"/>
                          </a:solidFill>
                          <a:effectLst/>
                          <a:latin typeface="宋体"/>
                        </a:rPr>
                        <a:t>58</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06375">
                <a:tc>
                  <a:txBody>
                    <a:bodyPr/>
                    <a:lstStyle/>
                    <a:p>
                      <a:pPr algn="ctr" fontAlgn="b"/>
                      <a:r>
                        <a:rPr lang="en-US" sz="1200" b="0" i="0" u="none" strike="noStrike">
                          <a:solidFill>
                            <a:srgbClr val="000000"/>
                          </a:solidFill>
                          <a:effectLst/>
                          <a:latin typeface="宋体"/>
                        </a:rPr>
                        <a:t>59</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06375">
                <a:tc>
                  <a:txBody>
                    <a:bodyPr/>
                    <a:lstStyle/>
                    <a:p>
                      <a:pPr algn="ctr" fontAlgn="b"/>
                      <a:r>
                        <a:rPr lang="en-US" sz="1200" b="0" i="0" u="none" strike="noStrike">
                          <a:solidFill>
                            <a:srgbClr val="000000"/>
                          </a:solidFill>
                          <a:effectLst/>
                          <a:latin typeface="宋体"/>
                        </a:rPr>
                        <a:t>60</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06375">
                <a:tc>
                  <a:txBody>
                    <a:bodyPr/>
                    <a:lstStyle/>
                    <a:p>
                      <a:pPr algn="ctr" fontAlgn="b"/>
                      <a:r>
                        <a:rPr lang="en-US" sz="1200" b="0" i="0" u="none" strike="noStrike">
                          <a:solidFill>
                            <a:srgbClr val="000000"/>
                          </a:solidFill>
                          <a:effectLst/>
                          <a:latin typeface="宋体"/>
                        </a:rPr>
                        <a:t>61</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06375">
                <a:tc>
                  <a:txBody>
                    <a:bodyPr/>
                    <a:lstStyle/>
                    <a:p>
                      <a:pPr algn="ctr" fontAlgn="b"/>
                      <a:r>
                        <a:rPr lang="en-US" sz="1200" b="0" i="0" u="none" strike="noStrike">
                          <a:solidFill>
                            <a:srgbClr val="000000"/>
                          </a:solidFill>
                          <a:effectLst/>
                          <a:latin typeface="宋体"/>
                        </a:rPr>
                        <a:t>62</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06375">
                <a:tc>
                  <a:txBody>
                    <a:bodyPr/>
                    <a:lstStyle/>
                    <a:p>
                      <a:pPr algn="ctr" fontAlgn="b"/>
                      <a:r>
                        <a:rPr lang="en-US" sz="1200" b="0" i="0" u="none" strike="noStrike">
                          <a:solidFill>
                            <a:srgbClr val="000000"/>
                          </a:solidFill>
                          <a:effectLst/>
                          <a:latin typeface="宋体"/>
                        </a:rPr>
                        <a:t>63</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06375">
                <a:tc>
                  <a:txBody>
                    <a:bodyPr/>
                    <a:lstStyle/>
                    <a:p>
                      <a:pPr algn="ctr" fontAlgn="b"/>
                      <a:r>
                        <a:rPr lang="en-US" sz="1200" b="0" i="0" u="none" strike="noStrike">
                          <a:solidFill>
                            <a:srgbClr val="000000"/>
                          </a:solidFill>
                          <a:effectLst/>
                          <a:latin typeface="宋体"/>
                        </a:rPr>
                        <a:t>64</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06375">
                <a:tc>
                  <a:txBody>
                    <a:bodyPr/>
                    <a:lstStyle/>
                    <a:p>
                      <a:pPr algn="ctr" fontAlgn="b"/>
                      <a:r>
                        <a:rPr lang="en-US" sz="1200" b="0" i="0" u="none" strike="noStrike">
                          <a:solidFill>
                            <a:srgbClr val="000000"/>
                          </a:solidFill>
                          <a:effectLst/>
                          <a:latin typeface="宋体"/>
                        </a:rPr>
                        <a:t>65</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06375">
                <a:tc>
                  <a:txBody>
                    <a:bodyPr/>
                    <a:lstStyle/>
                    <a:p>
                      <a:pPr algn="ctr" fontAlgn="b"/>
                      <a:r>
                        <a:rPr lang="en-US" sz="1200" b="0" i="0" u="none" strike="noStrike">
                          <a:solidFill>
                            <a:srgbClr val="000000"/>
                          </a:solidFill>
                          <a:effectLst/>
                          <a:latin typeface="宋体"/>
                        </a:rPr>
                        <a:t>66</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06375">
                <a:tc>
                  <a:txBody>
                    <a:bodyPr/>
                    <a:lstStyle/>
                    <a:p>
                      <a:pPr algn="ctr" fontAlgn="b"/>
                      <a:r>
                        <a:rPr lang="en-US" sz="1200" b="0" i="0" u="none" strike="noStrike">
                          <a:solidFill>
                            <a:srgbClr val="000000"/>
                          </a:solidFill>
                          <a:effectLst/>
                          <a:latin typeface="宋体"/>
                        </a:rPr>
                        <a:t>67</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06375">
                <a:tc>
                  <a:txBody>
                    <a:bodyPr/>
                    <a:lstStyle/>
                    <a:p>
                      <a:pPr algn="ctr" fontAlgn="b"/>
                      <a:r>
                        <a:rPr lang="en-US" sz="1200" b="0" i="0" u="none" strike="noStrike">
                          <a:solidFill>
                            <a:srgbClr val="000000"/>
                          </a:solidFill>
                          <a:effectLst/>
                          <a:latin typeface="宋体"/>
                        </a:rPr>
                        <a:t>68</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206375">
                <a:tc>
                  <a:txBody>
                    <a:bodyPr/>
                    <a:lstStyle/>
                    <a:p>
                      <a:pPr algn="ctr" fontAlgn="b"/>
                      <a:r>
                        <a:rPr lang="en-US" sz="1200" b="0" i="0" u="none" strike="noStrike">
                          <a:solidFill>
                            <a:srgbClr val="000000"/>
                          </a:solidFill>
                          <a:effectLst/>
                          <a:latin typeface="宋体"/>
                        </a:rPr>
                        <a:t>69</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206375">
                <a:tc>
                  <a:txBody>
                    <a:bodyPr/>
                    <a:lstStyle/>
                    <a:p>
                      <a:pPr algn="ctr" fontAlgn="b"/>
                      <a:r>
                        <a:rPr lang="en-US" sz="1200" b="0" i="0" u="none" strike="noStrike">
                          <a:solidFill>
                            <a:srgbClr val="000000"/>
                          </a:solidFill>
                          <a:effectLst/>
                          <a:latin typeface="宋体"/>
                        </a:rPr>
                        <a:t>70</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206375">
                <a:tc>
                  <a:txBody>
                    <a:bodyPr/>
                    <a:lstStyle/>
                    <a:p>
                      <a:pPr algn="ctr" fontAlgn="b"/>
                      <a:r>
                        <a:rPr lang="en-US" sz="1200" b="0" i="0" u="none" strike="noStrike">
                          <a:solidFill>
                            <a:srgbClr val="000000"/>
                          </a:solidFill>
                          <a:effectLst/>
                          <a:latin typeface="宋体"/>
                        </a:rPr>
                        <a:t>71</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206375">
                <a:tc>
                  <a:txBody>
                    <a:bodyPr/>
                    <a:lstStyle/>
                    <a:p>
                      <a:pPr algn="ctr" fontAlgn="b"/>
                      <a:r>
                        <a:rPr lang="en-US" sz="1200" b="0" i="0" u="none" strike="noStrike">
                          <a:solidFill>
                            <a:srgbClr val="000000"/>
                          </a:solidFill>
                          <a:effectLst/>
                          <a:latin typeface="宋体"/>
                        </a:rPr>
                        <a:t>72</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206375">
                <a:tc>
                  <a:txBody>
                    <a:bodyPr/>
                    <a:lstStyle/>
                    <a:p>
                      <a:pPr algn="ctr" fontAlgn="b"/>
                      <a:r>
                        <a:rPr lang="en-US" sz="1200" b="0" i="0" u="none" strike="noStrike">
                          <a:solidFill>
                            <a:srgbClr val="000000"/>
                          </a:solidFill>
                          <a:effectLst/>
                          <a:latin typeface="宋体"/>
                        </a:rPr>
                        <a:t>73</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206375">
                <a:tc>
                  <a:txBody>
                    <a:bodyPr/>
                    <a:lstStyle/>
                    <a:p>
                      <a:pPr algn="ctr" fontAlgn="b"/>
                      <a:r>
                        <a:rPr lang="en-US" sz="1200" b="0" i="0" u="none" strike="noStrike" dirty="0">
                          <a:solidFill>
                            <a:srgbClr val="000000"/>
                          </a:solidFill>
                          <a:effectLst/>
                          <a:latin typeface="宋体"/>
                        </a:rPr>
                        <a:t>74</a:t>
                      </a:r>
                    </a:p>
                  </a:txBody>
                  <a:tcPr marL="12246" marR="12246" marT="1224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a:noFill/>
                    </a:lnB>
                    <a:solidFill>
                      <a:srgbClr val="FFFFFF"/>
                    </a:solidFill>
                  </a:tcPr>
                </a:tc>
                <a:tc>
                  <a:txBody>
                    <a:bodyPr/>
                    <a:lstStyle/>
                    <a:p>
                      <a:pPr algn="ctr" fontAlgn="b"/>
                      <a:r>
                        <a:rPr lang="en-US" sz="1200" b="0" i="0" u="none" strike="noStrike" dirty="0">
                          <a:solidFill>
                            <a:srgbClr val="000000"/>
                          </a:solidFill>
                          <a:effectLst/>
                          <a:latin typeface="Calibri"/>
                        </a:rPr>
                        <a:t>0</a:t>
                      </a:r>
                    </a:p>
                  </a:txBody>
                  <a:tcPr marL="12246" marR="12246" marT="1224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23"/>
                  </a:ext>
                </a:extLst>
              </a:tr>
            </a:tbl>
          </a:graphicData>
        </a:graphic>
      </p:graphicFrame>
      <p:graphicFrame>
        <p:nvGraphicFramePr>
          <p:cNvPr id="7" name="Table 6"/>
          <p:cNvGraphicFramePr>
            <a:graphicFrameLocks noGrp="1"/>
          </p:cNvGraphicFramePr>
          <p:nvPr/>
        </p:nvGraphicFramePr>
        <p:xfrm>
          <a:off x="7315200" y="1367272"/>
          <a:ext cx="1447800" cy="5414528"/>
        </p:xfrm>
        <a:graphic>
          <a:graphicData uri="http://schemas.openxmlformats.org/drawingml/2006/table">
            <a:tbl>
              <a:tblPr/>
              <a:tblGrid>
                <a:gridCol w="69494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tblGrid>
              <a:tr h="179225">
                <a:tc>
                  <a:txBody>
                    <a:bodyPr/>
                    <a:lstStyle/>
                    <a:p>
                      <a:pPr algn="ctr" fontAlgn="b"/>
                      <a:r>
                        <a:rPr lang="en-US" sz="1200" b="0" i="0" u="none" strike="noStrike">
                          <a:solidFill>
                            <a:srgbClr val="000000"/>
                          </a:solidFill>
                          <a:effectLst/>
                          <a:latin typeface="宋体"/>
                        </a:rPr>
                        <a:t>75</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5575">
                <a:tc>
                  <a:txBody>
                    <a:bodyPr/>
                    <a:lstStyle/>
                    <a:p>
                      <a:pPr algn="ctr" fontAlgn="b"/>
                      <a:r>
                        <a:rPr lang="en-US" sz="1200" b="0" i="0" u="none" strike="noStrike">
                          <a:solidFill>
                            <a:srgbClr val="000000"/>
                          </a:solidFill>
                          <a:effectLst/>
                          <a:latin typeface="宋体"/>
                        </a:rPr>
                        <a:t>76</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9225">
                <a:tc>
                  <a:txBody>
                    <a:bodyPr/>
                    <a:lstStyle/>
                    <a:p>
                      <a:pPr algn="ctr" fontAlgn="b"/>
                      <a:r>
                        <a:rPr lang="en-US" sz="1200" b="0" i="0" u="none" strike="noStrike">
                          <a:solidFill>
                            <a:srgbClr val="000000"/>
                          </a:solidFill>
                          <a:effectLst/>
                          <a:latin typeface="宋体"/>
                        </a:rPr>
                        <a:t>77</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9225">
                <a:tc>
                  <a:txBody>
                    <a:bodyPr/>
                    <a:lstStyle/>
                    <a:p>
                      <a:pPr algn="ctr" fontAlgn="b"/>
                      <a:r>
                        <a:rPr lang="en-US" sz="1200" b="0" i="0" u="none" strike="noStrike">
                          <a:solidFill>
                            <a:srgbClr val="000000"/>
                          </a:solidFill>
                          <a:effectLst/>
                          <a:latin typeface="宋体"/>
                        </a:rPr>
                        <a:t>78</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79225">
                <a:tc>
                  <a:txBody>
                    <a:bodyPr/>
                    <a:lstStyle/>
                    <a:p>
                      <a:pPr algn="ctr" fontAlgn="b"/>
                      <a:r>
                        <a:rPr lang="en-US" sz="1200" b="0" i="0" u="none" strike="noStrike">
                          <a:solidFill>
                            <a:srgbClr val="000000"/>
                          </a:solidFill>
                          <a:effectLst/>
                          <a:latin typeface="宋体"/>
                        </a:rPr>
                        <a:t>79</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79225">
                <a:tc>
                  <a:txBody>
                    <a:bodyPr/>
                    <a:lstStyle/>
                    <a:p>
                      <a:pPr algn="ctr" fontAlgn="b"/>
                      <a:r>
                        <a:rPr lang="en-US" sz="1200" b="0" i="0" u="none" strike="noStrike">
                          <a:solidFill>
                            <a:srgbClr val="000000"/>
                          </a:solidFill>
                          <a:effectLst/>
                          <a:latin typeface="宋体"/>
                        </a:rPr>
                        <a:t>80</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79225">
                <a:tc>
                  <a:txBody>
                    <a:bodyPr/>
                    <a:lstStyle/>
                    <a:p>
                      <a:pPr algn="ctr" fontAlgn="b"/>
                      <a:r>
                        <a:rPr lang="en-US" sz="1200" b="0" i="0" u="none" strike="noStrike">
                          <a:solidFill>
                            <a:srgbClr val="000000"/>
                          </a:solidFill>
                          <a:effectLst/>
                          <a:latin typeface="宋体"/>
                        </a:rPr>
                        <a:t>81</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79225">
                <a:tc>
                  <a:txBody>
                    <a:bodyPr/>
                    <a:lstStyle/>
                    <a:p>
                      <a:pPr algn="ctr" fontAlgn="b"/>
                      <a:r>
                        <a:rPr lang="en-US" sz="1200" b="0" i="0" u="none" strike="noStrike">
                          <a:solidFill>
                            <a:srgbClr val="000000"/>
                          </a:solidFill>
                          <a:effectLst/>
                          <a:latin typeface="宋体"/>
                        </a:rPr>
                        <a:t>82</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14152">
                <a:tc>
                  <a:txBody>
                    <a:bodyPr/>
                    <a:lstStyle/>
                    <a:p>
                      <a:pPr algn="ctr" fontAlgn="b"/>
                      <a:r>
                        <a:rPr lang="en-US" sz="1200" b="0" i="0" u="none" strike="noStrike">
                          <a:solidFill>
                            <a:srgbClr val="000000"/>
                          </a:solidFill>
                          <a:effectLst/>
                          <a:latin typeface="宋体"/>
                        </a:rPr>
                        <a:t>83</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79225">
                <a:tc>
                  <a:txBody>
                    <a:bodyPr/>
                    <a:lstStyle/>
                    <a:p>
                      <a:pPr algn="ctr" fontAlgn="b"/>
                      <a:r>
                        <a:rPr lang="en-US" sz="1200" b="0" i="0" u="none" strike="noStrike">
                          <a:solidFill>
                            <a:srgbClr val="000000"/>
                          </a:solidFill>
                          <a:effectLst/>
                          <a:latin typeface="宋体"/>
                        </a:rPr>
                        <a:t>84</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79225">
                <a:tc>
                  <a:txBody>
                    <a:bodyPr/>
                    <a:lstStyle/>
                    <a:p>
                      <a:pPr algn="ctr" fontAlgn="b"/>
                      <a:r>
                        <a:rPr lang="en-US" sz="1200" b="0" i="0" u="none" strike="noStrike">
                          <a:solidFill>
                            <a:srgbClr val="000000"/>
                          </a:solidFill>
                          <a:effectLst/>
                          <a:latin typeface="宋体"/>
                        </a:rPr>
                        <a:t>85</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79225">
                <a:tc>
                  <a:txBody>
                    <a:bodyPr/>
                    <a:lstStyle/>
                    <a:p>
                      <a:pPr algn="ctr" fontAlgn="b"/>
                      <a:r>
                        <a:rPr lang="en-US" sz="1200" b="0" i="0" u="none" strike="noStrike">
                          <a:solidFill>
                            <a:srgbClr val="000000"/>
                          </a:solidFill>
                          <a:effectLst/>
                          <a:latin typeface="宋体"/>
                        </a:rPr>
                        <a:t>86</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79225">
                <a:tc>
                  <a:txBody>
                    <a:bodyPr/>
                    <a:lstStyle/>
                    <a:p>
                      <a:pPr algn="ctr" fontAlgn="b"/>
                      <a:r>
                        <a:rPr lang="en-US" sz="1200" b="0" i="0" u="none" strike="noStrike">
                          <a:solidFill>
                            <a:srgbClr val="000000"/>
                          </a:solidFill>
                          <a:effectLst/>
                          <a:latin typeface="宋体"/>
                        </a:rPr>
                        <a:t>87</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79225">
                <a:tc>
                  <a:txBody>
                    <a:bodyPr/>
                    <a:lstStyle/>
                    <a:p>
                      <a:pPr algn="ctr" fontAlgn="b"/>
                      <a:r>
                        <a:rPr lang="en-US" sz="1200" b="0" i="0" u="none" strike="noStrike">
                          <a:solidFill>
                            <a:srgbClr val="000000"/>
                          </a:solidFill>
                          <a:effectLst/>
                          <a:latin typeface="宋体"/>
                        </a:rPr>
                        <a:t>88</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79225">
                <a:tc>
                  <a:txBody>
                    <a:bodyPr/>
                    <a:lstStyle/>
                    <a:p>
                      <a:pPr algn="ctr" fontAlgn="b"/>
                      <a:r>
                        <a:rPr lang="en-US" sz="1200" b="0" i="0" u="none" strike="noStrike">
                          <a:solidFill>
                            <a:srgbClr val="000000"/>
                          </a:solidFill>
                          <a:effectLst/>
                          <a:latin typeface="宋体"/>
                        </a:rPr>
                        <a:t>89</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79225">
                <a:tc>
                  <a:txBody>
                    <a:bodyPr/>
                    <a:lstStyle/>
                    <a:p>
                      <a:pPr algn="ctr" fontAlgn="b"/>
                      <a:r>
                        <a:rPr lang="en-US" sz="1200" b="0" i="0" u="none" strike="noStrike">
                          <a:solidFill>
                            <a:srgbClr val="000000"/>
                          </a:solidFill>
                          <a:effectLst/>
                          <a:latin typeface="宋体"/>
                        </a:rPr>
                        <a:t>90</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79225">
                <a:tc>
                  <a:txBody>
                    <a:bodyPr/>
                    <a:lstStyle/>
                    <a:p>
                      <a:pPr algn="ctr" fontAlgn="b"/>
                      <a:r>
                        <a:rPr lang="en-US" sz="1200" b="0" i="0" u="none" strike="noStrike">
                          <a:solidFill>
                            <a:srgbClr val="000000"/>
                          </a:solidFill>
                          <a:effectLst/>
                          <a:latin typeface="宋体"/>
                        </a:rPr>
                        <a:t>91</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79225">
                <a:tc>
                  <a:txBody>
                    <a:bodyPr/>
                    <a:lstStyle/>
                    <a:p>
                      <a:pPr algn="ctr" fontAlgn="b"/>
                      <a:r>
                        <a:rPr lang="en-US" sz="1200" b="0" i="0" u="none" strike="noStrike">
                          <a:solidFill>
                            <a:srgbClr val="000000"/>
                          </a:solidFill>
                          <a:effectLst/>
                          <a:latin typeface="宋体"/>
                        </a:rPr>
                        <a:t>92</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79225">
                <a:tc>
                  <a:txBody>
                    <a:bodyPr/>
                    <a:lstStyle/>
                    <a:p>
                      <a:pPr algn="ctr" fontAlgn="b"/>
                      <a:r>
                        <a:rPr lang="en-US" sz="1200" b="0" i="0" u="none" strike="noStrike">
                          <a:solidFill>
                            <a:srgbClr val="000000"/>
                          </a:solidFill>
                          <a:effectLst/>
                          <a:latin typeface="宋体"/>
                        </a:rPr>
                        <a:t>93</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79225">
                <a:tc>
                  <a:txBody>
                    <a:bodyPr/>
                    <a:lstStyle/>
                    <a:p>
                      <a:pPr algn="ctr" fontAlgn="b"/>
                      <a:r>
                        <a:rPr lang="en-US" sz="1200" b="0" i="0" u="none" strike="noStrike">
                          <a:solidFill>
                            <a:srgbClr val="000000"/>
                          </a:solidFill>
                          <a:effectLst/>
                          <a:latin typeface="宋体"/>
                        </a:rPr>
                        <a:t>94</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79225">
                <a:tc>
                  <a:txBody>
                    <a:bodyPr/>
                    <a:lstStyle/>
                    <a:p>
                      <a:pPr algn="ctr" fontAlgn="b"/>
                      <a:r>
                        <a:rPr lang="en-US" sz="1200" b="0" i="0" u="none" strike="noStrike">
                          <a:solidFill>
                            <a:srgbClr val="000000"/>
                          </a:solidFill>
                          <a:effectLst/>
                          <a:latin typeface="宋体"/>
                        </a:rPr>
                        <a:t>95</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79225">
                <a:tc>
                  <a:txBody>
                    <a:bodyPr/>
                    <a:lstStyle/>
                    <a:p>
                      <a:pPr algn="ctr" fontAlgn="b"/>
                      <a:r>
                        <a:rPr lang="en-US" sz="1200" b="0" i="0" u="none" strike="noStrike">
                          <a:solidFill>
                            <a:srgbClr val="000000"/>
                          </a:solidFill>
                          <a:effectLst/>
                          <a:latin typeface="宋体"/>
                        </a:rPr>
                        <a:t>96</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79225">
                <a:tc>
                  <a:txBody>
                    <a:bodyPr/>
                    <a:lstStyle/>
                    <a:p>
                      <a:pPr algn="ctr" fontAlgn="b"/>
                      <a:r>
                        <a:rPr lang="en-US" sz="1200" b="0" i="0" u="none" strike="noStrike">
                          <a:solidFill>
                            <a:srgbClr val="000000"/>
                          </a:solidFill>
                          <a:effectLst/>
                          <a:latin typeface="宋体"/>
                        </a:rPr>
                        <a:t>97</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79225">
                <a:tc>
                  <a:txBody>
                    <a:bodyPr/>
                    <a:lstStyle/>
                    <a:p>
                      <a:pPr algn="ctr" fontAlgn="b"/>
                      <a:r>
                        <a:rPr lang="en-US" sz="1200" b="0" i="0" u="none" strike="noStrike">
                          <a:solidFill>
                            <a:srgbClr val="000000"/>
                          </a:solidFill>
                          <a:effectLst/>
                          <a:latin typeface="宋体"/>
                        </a:rPr>
                        <a:t>98</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79225">
                <a:tc>
                  <a:txBody>
                    <a:bodyPr/>
                    <a:lstStyle/>
                    <a:p>
                      <a:pPr algn="ctr" fontAlgn="b"/>
                      <a:r>
                        <a:rPr lang="en-US" sz="1200" b="0" i="0" u="none" strike="noStrike">
                          <a:solidFill>
                            <a:srgbClr val="000000"/>
                          </a:solidFill>
                          <a:effectLst/>
                          <a:latin typeface="宋体"/>
                        </a:rPr>
                        <a:t>99</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79225">
                <a:tc>
                  <a:txBody>
                    <a:bodyPr/>
                    <a:lstStyle/>
                    <a:p>
                      <a:pPr algn="ctr" fontAlgn="b"/>
                      <a:r>
                        <a:rPr lang="en-US" sz="1200" b="0" i="0" u="none" strike="noStrike">
                          <a:solidFill>
                            <a:srgbClr val="000000"/>
                          </a:solidFill>
                          <a:effectLst/>
                          <a:latin typeface="宋体"/>
                        </a:rPr>
                        <a:t>100</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79225">
                <a:tc>
                  <a:txBody>
                    <a:bodyPr/>
                    <a:lstStyle/>
                    <a:p>
                      <a:pPr algn="ctr" fontAlgn="b"/>
                      <a:r>
                        <a:rPr lang="en-US" sz="1200" b="0" i="0" u="none" strike="noStrike">
                          <a:solidFill>
                            <a:srgbClr val="000000"/>
                          </a:solidFill>
                          <a:effectLst/>
                          <a:latin typeface="宋体"/>
                        </a:rPr>
                        <a:t>101</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79225">
                <a:tc>
                  <a:txBody>
                    <a:bodyPr/>
                    <a:lstStyle/>
                    <a:p>
                      <a:pPr algn="ctr" fontAlgn="b"/>
                      <a:r>
                        <a:rPr lang="en-US" sz="1200" b="0" i="0" u="none" strike="noStrike">
                          <a:solidFill>
                            <a:srgbClr val="000000"/>
                          </a:solidFill>
                          <a:effectLst/>
                          <a:latin typeface="宋体"/>
                        </a:rPr>
                        <a:t>102</a:t>
                      </a:r>
                    </a:p>
                  </a:txBody>
                  <a:tcPr marL="10496" marR="10496" marT="10496"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a:noFill/>
                    </a:lnB>
                    <a:solidFill>
                      <a:srgbClr val="FFFFFF"/>
                    </a:solidFill>
                  </a:tcPr>
                </a:tc>
                <a:tc>
                  <a:txBody>
                    <a:bodyPr/>
                    <a:lstStyle/>
                    <a:p>
                      <a:pPr algn="ctr" fontAlgn="b"/>
                      <a:r>
                        <a:rPr lang="en-US" sz="1200" b="0" i="0" u="none" strike="noStrike" dirty="0">
                          <a:solidFill>
                            <a:srgbClr val="000000"/>
                          </a:solidFill>
                          <a:effectLst/>
                          <a:latin typeface="Calibri"/>
                        </a:rPr>
                        <a:t>0</a:t>
                      </a:r>
                    </a:p>
                  </a:txBody>
                  <a:tcPr marL="10496" marR="10496" marT="10496"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27"/>
                  </a:ext>
                </a:extLst>
              </a:tr>
            </a:tbl>
          </a:graphicData>
        </a:graphic>
      </p:graphicFrame>
      <p:sp>
        <p:nvSpPr>
          <p:cNvPr id="8" name="Title 1"/>
          <p:cNvSpPr txBox="1">
            <a:spLocks/>
          </p:cNvSpPr>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bg1"/>
                </a:solidFill>
                <a:latin typeface="黑体" pitchFamily="2" charset="-122"/>
                <a:ea typeface="黑体" pitchFamily="2" charset="-122"/>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en-US" sz="4000" dirty="0"/>
              <a:t>一个100人的</a:t>
            </a:r>
            <a:r>
              <a:rPr lang="zh-CN" altLang="en-US" sz="4000" dirty="0"/>
              <a:t>微</a:t>
            </a:r>
            <a:r>
              <a:rPr lang="en-US" sz="4000" dirty="0"/>
              <a:t>信群</a:t>
            </a:r>
            <a:br>
              <a:rPr lang="en-US" sz="4000" dirty="0"/>
            </a:br>
            <a:r>
              <a:rPr lang="en-US" sz="4000" dirty="0"/>
              <a:t>2014.12.21~22号参与次数排名</a:t>
            </a:r>
          </a:p>
        </p:txBody>
      </p:sp>
    </p:spTree>
    <p:extLst>
      <p:ext uri="{BB962C8B-B14F-4D97-AF65-F5344CB8AC3E}">
        <p14:creationId xmlns:p14="http://schemas.microsoft.com/office/powerpoint/2010/main" val="1168328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参与次数排名原始图</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hart 3"/>
          <p:cNvGraphicFramePr>
            <a:graphicFrameLocks/>
          </p:cNvGraphicFramePr>
          <p:nvPr/>
        </p:nvGraphicFramePr>
        <p:xfrm>
          <a:off x="762000" y="1295400"/>
          <a:ext cx="7467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6600" y="6172200"/>
            <a:ext cx="2339102" cy="461665"/>
          </a:xfrm>
          <a:prstGeom prst="rect">
            <a:avLst/>
          </a:prstGeom>
          <a:noFill/>
        </p:spPr>
        <p:txBody>
          <a:bodyPr wrap="none" rtlCol="0">
            <a:spAutoFit/>
          </a:bodyPr>
          <a:lstStyle/>
          <a:p>
            <a:r>
              <a:rPr lang="zh-CN" altLang="en-US" sz="2400" dirty="0">
                <a:solidFill>
                  <a:schemeClr val="bg1"/>
                </a:solidFill>
                <a:latin typeface="Apple LiGothic Medium"/>
                <a:ea typeface="Apple LiGothic Medium"/>
                <a:cs typeface="Apple LiGothic Medium"/>
              </a:rPr>
              <a:t>按参与次数排名</a:t>
            </a:r>
            <a:endParaRPr lang="en-US" sz="2400" dirty="0">
              <a:solidFill>
                <a:schemeClr val="bg1"/>
              </a:solidFill>
              <a:latin typeface="Apple LiGothic Medium"/>
              <a:ea typeface="Apple LiGothic Medium"/>
              <a:cs typeface="Apple LiGothic Medium"/>
            </a:endParaRPr>
          </a:p>
        </p:txBody>
      </p:sp>
      <p:sp>
        <p:nvSpPr>
          <p:cNvPr id="6" name="TextBox 5"/>
          <p:cNvSpPr txBox="1"/>
          <p:nvPr/>
        </p:nvSpPr>
        <p:spPr>
          <a:xfrm rot="16200000">
            <a:off x="-172252" y="3448853"/>
            <a:ext cx="1415772" cy="461665"/>
          </a:xfrm>
          <a:prstGeom prst="rect">
            <a:avLst/>
          </a:prstGeom>
          <a:noFill/>
        </p:spPr>
        <p:txBody>
          <a:bodyPr wrap="none" rtlCol="0">
            <a:spAutoFit/>
          </a:bodyPr>
          <a:lstStyle/>
          <a:p>
            <a:r>
              <a:rPr lang="zh-CN" altLang="en-US" sz="2400" dirty="0">
                <a:solidFill>
                  <a:schemeClr val="bg1"/>
                </a:solidFill>
                <a:latin typeface="Apple LiGothic Medium"/>
                <a:ea typeface="Apple LiGothic Medium"/>
                <a:cs typeface="Apple LiGothic Medium"/>
              </a:rPr>
              <a:t>参与次数</a:t>
            </a:r>
            <a:endParaRPr lang="en-US" sz="2400" dirty="0">
              <a:solidFill>
                <a:schemeClr val="bg1"/>
              </a:solidFill>
              <a:latin typeface="Apple LiGothic Medium"/>
              <a:ea typeface="Apple LiGothic Medium"/>
              <a:cs typeface="Apple LiGothic Medium"/>
            </a:endParaRPr>
          </a:p>
        </p:txBody>
      </p:sp>
      <p:sp>
        <p:nvSpPr>
          <p:cNvPr id="7" name="TextBox 6"/>
          <p:cNvSpPr txBox="1"/>
          <p:nvPr/>
        </p:nvSpPr>
        <p:spPr>
          <a:xfrm>
            <a:off x="4267200" y="1905000"/>
            <a:ext cx="3505200" cy="1323439"/>
          </a:xfrm>
          <a:prstGeom prst="rect">
            <a:avLst/>
          </a:prstGeom>
          <a:solidFill>
            <a:srgbClr val="FFFFFF"/>
          </a:solidFill>
          <a:ln w="57150" cmpd="sng">
            <a:solidFill>
              <a:srgbClr val="008000"/>
            </a:solidFill>
          </a:ln>
        </p:spPr>
        <p:txBody>
          <a:bodyPr wrap="square" rtlCol="0">
            <a:spAutoFit/>
          </a:bodyPr>
          <a:lstStyle/>
          <a:p>
            <a:pPr marL="342900" indent="-342900">
              <a:buFont typeface="Arial"/>
              <a:buChar char="•"/>
            </a:pPr>
            <a:r>
              <a:rPr lang="en-US" altLang="zh-CN" sz="2000" dirty="0">
                <a:latin typeface="儷黑 Pro"/>
                <a:ea typeface="儷黑 Pro"/>
                <a:cs typeface="儷黑 Pro"/>
              </a:rPr>
              <a:t>top</a:t>
            </a:r>
            <a:r>
              <a:rPr lang="en-US" sz="2000" dirty="0">
                <a:latin typeface="儷黑 Pro"/>
                <a:ea typeface="儷黑 Pro"/>
                <a:cs typeface="儷黑 Pro"/>
              </a:rPr>
              <a:t>1%参与占比19%</a:t>
            </a:r>
          </a:p>
          <a:p>
            <a:pPr marL="342900" indent="-342900">
              <a:buFont typeface="Arial"/>
              <a:buChar char="•"/>
            </a:pPr>
            <a:r>
              <a:rPr lang="zh-CN" altLang="en-US" sz="2000" dirty="0">
                <a:latin typeface="儷黑 Pro"/>
                <a:ea typeface="儷黑 Pro"/>
                <a:cs typeface="儷黑 Pro"/>
              </a:rPr>
              <a:t>均值</a:t>
            </a:r>
            <a:r>
              <a:rPr lang="en-US" altLang="zh-CN" sz="2000" dirty="0">
                <a:latin typeface="儷黑 Pro"/>
                <a:ea typeface="儷黑 Pro"/>
                <a:cs typeface="儷黑 Pro"/>
              </a:rPr>
              <a:t>=4.71</a:t>
            </a:r>
          </a:p>
          <a:p>
            <a:pPr marL="342900" indent="-342900">
              <a:buFont typeface="Arial"/>
              <a:buChar char="•"/>
            </a:pPr>
            <a:r>
              <a:rPr lang="en-US" sz="2000" dirty="0">
                <a:latin typeface="儷黑 Pro"/>
                <a:ea typeface="儷黑 Pro"/>
                <a:cs typeface="儷黑 Pro"/>
              </a:rPr>
              <a:t>大部分人参与地很低</a:t>
            </a:r>
          </a:p>
          <a:p>
            <a:pPr marL="342900" indent="-342900">
              <a:buFont typeface="Arial"/>
              <a:buChar char="•"/>
            </a:pPr>
            <a:r>
              <a:rPr lang="en-US" sz="2000" dirty="0">
                <a:latin typeface="儷黑 Pro"/>
                <a:ea typeface="儷黑 Pro"/>
                <a:cs typeface="儷黑 Pro"/>
              </a:rPr>
              <a:t>50%人沉默</a:t>
            </a:r>
          </a:p>
        </p:txBody>
      </p:sp>
    </p:spTree>
    <p:extLst>
      <p:ext uri="{BB962C8B-B14F-4D97-AF65-F5344CB8AC3E}">
        <p14:creationId xmlns:p14="http://schemas.microsoft.com/office/powerpoint/2010/main" val="41121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4" name="Chart 3"/>
          <p:cNvGraphicFramePr>
            <a:graphicFrameLocks/>
          </p:cNvGraphicFramePr>
          <p:nvPr/>
        </p:nvGraphicFramePr>
        <p:xfrm>
          <a:off x="533400" y="1371600"/>
          <a:ext cx="76200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lstStyle/>
          <a:p>
            <a:r>
              <a:rPr lang="zh-CN" altLang="en-US" dirty="0"/>
              <a:t>双对数曲线趋势图</a:t>
            </a:r>
            <a:endParaRPr lang="en-US" dirty="0"/>
          </a:p>
        </p:txBody>
      </p:sp>
    </p:spTree>
    <p:extLst>
      <p:ext uri="{BB962C8B-B14F-4D97-AF65-F5344CB8AC3E}">
        <p14:creationId xmlns:p14="http://schemas.microsoft.com/office/powerpoint/2010/main" val="604058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D2A7E-5A87-7044-8859-BFAF0A89DCB5}"/>
              </a:ext>
            </a:extLst>
          </p:cNvPr>
          <p:cNvSpPr>
            <a:spLocks noGrp="1"/>
          </p:cNvSpPr>
          <p:nvPr>
            <p:ph type="title"/>
          </p:nvPr>
        </p:nvSpPr>
        <p:spPr/>
        <p:txBody>
          <a:bodyPr/>
          <a:lstStyle/>
          <a:p>
            <a:r>
              <a:rPr kumimoji="1" lang="zh-CN" altLang="en-US" sz="4000" dirty="0"/>
              <a:t>幂律（</a:t>
            </a:r>
            <a:r>
              <a:rPr kumimoji="1" lang="en-US" altLang="zh-CN" sz="4000" dirty="0"/>
              <a:t>power law</a:t>
            </a:r>
            <a:r>
              <a:rPr kumimoji="1" lang="zh-CN" altLang="en-US" sz="4000" dirty="0"/>
              <a:t>）分布的普遍性</a:t>
            </a:r>
          </a:p>
        </p:txBody>
      </p:sp>
      <p:sp>
        <p:nvSpPr>
          <p:cNvPr id="3" name="内容占位符 2">
            <a:extLst>
              <a:ext uri="{FF2B5EF4-FFF2-40B4-BE49-F238E27FC236}">
                <a16:creationId xmlns:a16="http://schemas.microsoft.com/office/drawing/2014/main" id="{70B52965-E7EE-974F-8CC1-85F101C4ED60}"/>
              </a:ext>
            </a:extLst>
          </p:cNvPr>
          <p:cNvSpPr>
            <a:spLocks noGrp="1"/>
          </p:cNvSpPr>
          <p:nvPr>
            <p:ph idx="1"/>
          </p:nvPr>
        </p:nvSpPr>
        <p:spPr>
          <a:xfrm>
            <a:off x="457200" y="1933965"/>
            <a:ext cx="4359477" cy="3714761"/>
          </a:xfrm>
        </p:spPr>
        <p:txBody>
          <a:bodyPr/>
          <a:lstStyle/>
          <a:p>
            <a:r>
              <a:rPr lang="zh-CN" altLang="en-US" sz="2400" dirty="0"/>
              <a:t>网站之间的链接数（入度）</a:t>
            </a:r>
            <a:endParaRPr lang="en-US" altLang="zh-CN" sz="2400" dirty="0"/>
          </a:p>
          <a:p>
            <a:r>
              <a:rPr lang="zh-CN" altLang="en-US" sz="2400" dirty="0"/>
              <a:t>微博粉丝的个数</a:t>
            </a:r>
            <a:endParaRPr lang="en-US" altLang="zh-CN" sz="2400" dirty="0"/>
          </a:p>
          <a:p>
            <a:r>
              <a:rPr lang="zh-CN" altLang="en-US" sz="2400" dirty="0"/>
              <a:t>世界城市的规模</a:t>
            </a:r>
            <a:endParaRPr lang="en-US" altLang="zh-CN" sz="2400" dirty="0"/>
          </a:p>
          <a:p>
            <a:r>
              <a:rPr lang="zh-CN" altLang="en-US" sz="2400" dirty="0"/>
              <a:t>市场经济社会人们的收入</a:t>
            </a:r>
            <a:endParaRPr lang="en-US" altLang="zh-CN" sz="2400" dirty="0"/>
          </a:p>
          <a:p>
            <a:r>
              <a:rPr lang="zh-CN" altLang="en-US" sz="2400" dirty="0"/>
              <a:t>词语使用频率的分布</a:t>
            </a:r>
            <a:endParaRPr lang="en-US" altLang="zh-CN" sz="2400" dirty="0"/>
          </a:p>
          <a:p>
            <a:r>
              <a:rPr lang="zh-CN" altLang="en-US" sz="2400" dirty="0"/>
              <a:t>初始质量在星系中的分布</a:t>
            </a:r>
            <a:endParaRPr lang="en-US" altLang="zh-CN" sz="2400" dirty="0"/>
          </a:p>
          <a:p>
            <a:r>
              <a:rPr lang="zh-CN" altLang="en-US" sz="2400" dirty="0"/>
              <a:t>计算机中</a:t>
            </a:r>
            <a:r>
              <a:rPr lang="en-US" altLang="zh-CN" sz="2400" dirty="0"/>
              <a:t>cache</a:t>
            </a:r>
            <a:r>
              <a:rPr lang="zh-CN" altLang="en-US" sz="2400" dirty="0"/>
              <a:t>大小与不命中率的关系</a:t>
            </a:r>
            <a:endParaRPr lang="en-US" altLang="zh-CN" sz="2400" dirty="0"/>
          </a:p>
          <a:p>
            <a:r>
              <a:rPr lang="zh-CN" altLang="en-US" sz="2400" dirty="0"/>
              <a:t>人们所关注的事物</a:t>
            </a:r>
            <a:endParaRPr lang="en-US" altLang="zh-CN" sz="2400" dirty="0"/>
          </a:p>
          <a:p>
            <a:r>
              <a:rPr lang="en-US" altLang="zh-CN" sz="2400" dirty="0"/>
              <a:t>…</a:t>
            </a:r>
          </a:p>
          <a:p>
            <a:endParaRPr kumimoji="1" lang="zh-CN" altLang="en-US" dirty="0"/>
          </a:p>
        </p:txBody>
      </p:sp>
      <p:pic>
        <p:nvPicPr>
          <p:cNvPr id="5" name="内容占位符 7">
            <a:extLst>
              <a:ext uri="{FF2B5EF4-FFF2-40B4-BE49-F238E27FC236}">
                <a16:creationId xmlns:a16="http://schemas.microsoft.com/office/drawing/2014/main" id="{765E2F95-64CD-A64C-9852-677B78AA240D}"/>
              </a:ext>
            </a:extLst>
          </p:cNvPr>
          <p:cNvPicPr>
            <a:picLocks noChangeAspect="1"/>
          </p:cNvPicPr>
          <p:nvPr/>
        </p:nvPicPr>
        <p:blipFill>
          <a:blip r:embed="rId2">
            <a:extLst>
              <a:ext uri="{28A0092B-C50C-407E-A947-70E740481C1C}">
                <a14:useLocalDpi xmlns:a14="http://schemas.microsoft.com/office/drawing/2010/main" val="0"/>
              </a:ext>
            </a:extLst>
          </a:blip>
          <a:srcRect t="5238" b="5238"/>
          <a:stretch>
            <a:fillRect/>
          </a:stretch>
        </p:blipFill>
        <p:spPr bwMode="auto">
          <a:xfrm>
            <a:off x="5069464" y="3915054"/>
            <a:ext cx="2411243" cy="185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702B74D-7C8A-8645-B3B6-9637D5BFC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055" y="1920480"/>
            <a:ext cx="2413069" cy="1870867"/>
          </a:xfrm>
          <a:prstGeom prst="rect">
            <a:avLst/>
          </a:prstGeom>
        </p:spPr>
      </p:pic>
    </p:spTree>
    <p:extLst>
      <p:ext uri="{BB962C8B-B14F-4D97-AF65-F5344CB8AC3E}">
        <p14:creationId xmlns:p14="http://schemas.microsoft.com/office/powerpoint/2010/main" val="28754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766D5-14CE-C242-B0E1-8E345FCD4799}"/>
              </a:ext>
            </a:extLst>
          </p:cNvPr>
          <p:cNvSpPr>
            <a:spLocks noGrp="1"/>
          </p:cNvSpPr>
          <p:nvPr>
            <p:ph type="title"/>
          </p:nvPr>
        </p:nvSpPr>
        <p:spPr>
          <a:xfrm>
            <a:off x="1487593" y="706755"/>
            <a:ext cx="6172200" cy="772280"/>
          </a:xfrm>
        </p:spPr>
        <p:txBody>
          <a:bodyPr/>
          <a:lstStyle/>
          <a:p>
            <a:r>
              <a:rPr kumimoji="1" lang="zh-CN" altLang="en-US" dirty="0"/>
              <a:t>幂律图像的两种画法</a:t>
            </a:r>
            <a:br>
              <a:rPr lang="en-US" altLang="zh-CN" sz="3000" dirty="0"/>
            </a:br>
            <a:r>
              <a:rPr lang="zh-CN" altLang="en-US" sz="2400" dirty="0"/>
              <a:t>（</a:t>
            </a:r>
            <a:r>
              <a:rPr lang="zh-CN" altLang="en-US" sz="2100" dirty="0"/>
              <a:t>常规坐标与双对数坐标）</a:t>
            </a:r>
            <a:endParaRPr lang="zh-CN" altLang="en-US" sz="2700" dirty="0"/>
          </a:p>
        </p:txBody>
      </p:sp>
      <p:pic>
        <p:nvPicPr>
          <p:cNvPr id="5" name="内容占位符 4">
            <a:extLst>
              <a:ext uri="{FF2B5EF4-FFF2-40B4-BE49-F238E27FC236}">
                <a16:creationId xmlns:a16="http://schemas.microsoft.com/office/drawing/2014/main" id="{6C9AC9A9-0FCA-7642-9EC0-53BA74CB3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381" y="2105066"/>
            <a:ext cx="1997246" cy="1791303"/>
          </a:xfrm>
        </p:spPr>
      </p:pic>
      <p:pic>
        <p:nvPicPr>
          <p:cNvPr id="7" name="图片 6">
            <a:extLst>
              <a:ext uri="{FF2B5EF4-FFF2-40B4-BE49-F238E27FC236}">
                <a16:creationId xmlns:a16="http://schemas.microsoft.com/office/drawing/2014/main" id="{1D21F8A0-DD91-DD45-B674-55CC89078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280" y="2102828"/>
            <a:ext cx="2937898" cy="1795781"/>
          </a:xfrm>
          <a:prstGeom prst="rect">
            <a:avLst/>
          </a:prstGeom>
        </p:spPr>
      </p:pic>
      <p:pic>
        <p:nvPicPr>
          <p:cNvPr id="9" name="图片 8">
            <a:extLst>
              <a:ext uri="{FF2B5EF4-FFF2-40B4-BE49-F238E27FC236}">
                <a16:creationId xmlns:a16="http://schemas.microsoft.com/office/drawing/2014/main" id="{0E6457E5-EB3A-6843-A29D-8E39D1CE7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150" y="4073019"/>
            <a:ext cx="1660160" cy="1692086"/>
          </a:xfrm>
          <a:prstGeom prst="rect">
            <a:avLst/>
          </a:prstGeom>
        </p:spPr>
      </p:pic>
      <p:pic>
        <p:nvPicPr>
          <p:cNvPr id="11" name="图片 10">
            <a:extLst>
              <a:ext uri="{FF2B5EF4-FFF2-40B4-BE49-F238E27FC236}">
                <a16:creationId xmlns:a16="http://schemas.microsoft.com/office/drawing/2014/main" id="{D4396BCC-CE5C-0840-AB04-55DB296EC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4904" y="4065004"/>
            <a:ext cx="1747064" cy="1700100"/>
          </a:xfrm>
          <a:prstGeom prst="rect">
            <a:avLst/>
          </a:prstGeom>
        </p:spPr>
      </p:pic>
      <p:pic>
        <p:nvPicPr>
          <p:cNvPr id="12" name="内容占位符 7">
            <a:extLst>
              <a:ext uri="{FF2B5EF4-FFF2-40B4-BE49-F238E27FC236}">
                <a16:creationId xmlns:a16="http://schemas.microsoft.com/office/drawing/2014/main" id="{3FAC0061-C7DE-5D47-A4FA-040654554B12}"/>
              </a:ext>
            </a:extLst>
          </p:cNvPr>
          <p:cNvPicPr>
            <a:picLocks noChangeAspect="1"/>
          </p:cNvPicPr>
          <p:nvPr/>
        </p:nvPicPr>
        <p:blipFill>
          <a:blip r:embed="rId6">
            <a:extLst>
              <a:ext uri="{28A0092B-C50C-407E-A947-70E740481C1C}">
                <a14:useLocalDpi xmlns:a14="http://schemas.microsoft.com/office/drawing/2010/main" val="0"/>
              </a:ext>
            </a:extLst>
          </a:blip>
          <a:srcRect t="5238" b="5238"/>
          <a:stretch>
            <a:fillRect/>
          </a:stretch>
        </p:blipFill>
        <p:spPr bwMode="auto">
          <a:xfrm>
            <a:off x="5432562" y="4065005"/>
            <a:ext cx="2207388" cy="17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3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一些呈幂率分布的数据</a:t>
            </a:r>
            <a:endParaRPr lang="en-US" sz="3600" dirty="0"/>
          </a:p>
        </p:txBody>
      </p:sp>
      <p:pic>
        <p:nvPicPr>
          <p:cNvPr id="4" name="Content Placeholder 3"/>
          <p:cNvPicPr>
            <a:picLocks noGrp="1" noChangeAspect="1"/>
          </p:cNvPicPr>
          <p:nvPr>
            <p:ph idx="1"/>
          </p:nvPr>
        </p:nvPicPr>
        <p:blipFill>
          <a:blip r:embed="rId3"/>
          <a:srcRect t="73" b="73"/>
          <a:stretch>
            <a:fillRect/>
          </a:stretch>
        </p:blipFill>
        <p:spPr/>
      </p:pic>
      <p:sp>
        <p:nvSpPr>
          <p:cNvPr id="5" name="TextBox 4"/>
          <p:cNvSpPr txBox="1"/>
          <p:nvPr/>
        </p:nvSpPr>
        <p:spPr>
          <a:xfrm>
            <a:off x="3200400" y="6248400"/>
            <a:ext cx="3928479" cy="369332"/>
          </a:xfrm>
          <a:prstGeom prst="rect">
            <a:avLst/>
          </a:prstGeom>
          <a:noFill/>
        </p:spPr>
        <p:txBody>
          <a:bodyPr wrap="none" rtlCol="0">
            <a:spAutoFit/>
          </a:bodyPr>
          <a:lstStyle/>
          <a:p>
            <a:r>
              <a:rPr lang="en-US" dirty="0">
                <a:solidFill>
                  <a:srgbClr val="FFFFFF"/>
                </a:solidFill>
              </a:rPr>
              <a:t>摘自《长尾理论》</a:t>
            </a:r>
            <a:r>
              <a:rPr lang="zh-CN" altLang="en-US" dirty="0">
                <a:solidFill>
                  <a:srgbClr val="FFFFFF"/>
                </a:solidFill>
              </a:rPr>
              <a:t>，</a:t>
            </a:r>
            <a:r>
              <a:rPr lang="en-US" altLang="zh-CN" dirty="0">
                <a:solidFill>
                  <a:srgbClr val="FFFFFF"/>
                </a:solidFill>
              </a:rPr>
              <a:t>Chris Anderson</a:t>
            </a:r>
            <a:endParaRPr lang="en-US" dirty="0">
              <a:solidFill>
                <a:srgbClr val="FFFFFF"/>
              </a:solidFill>
            </a:endParaRPr>
          </a:p>
        </p:txBody>
      </p:sp>
      <p:sp>
        <p:nvSpPr>
          <p:cNvPr id="3" name="Rectangle 2"/>
          <p:cNvSpPr/>
          <p:nvPr/>
        </p:nvSpPr>
        <p:spPr>
          <a:xfrm>
            <a:off x="2057400" y="1828800"/>
            <a:ext cx="4205487" cy="400110"/>
          </a:xfrm>
          <a:prstGeom prst="rect">
            <a:avLst/>
          </a:prstGeom>
        </p:spPr>
        <p:txBody>
          <a:bodyPr wrap="none">
            <a:spAutoFit/>
          </a:bodyPr>
          <a:lstStyle/>
          <a:p>
            <a:r>
              <a:rPr lang="en-US" altLang="zh-CN" sz="2000" dirty="0">
                <a:latin typeface="Apple LiGothic Medium"/>
                <a:ea typeface="Apple LiGothic Medium"/>
                <a:cs typeface="Apple LiGothic Medium"/>
              </a:rPr>
              <a:t>Rhapsody</a:t>
            </a:r>
            <a:r>
              <a:rPr lang="zh-CN" altLang="en-US" sz="2000" dirty="0">
                <a:latin typeface="Apple LiGothic Medium"/>
                <a:ea typeface="Apple LiGothic Medium"/>
                <a:cs typeface="Apple LiGothic Medium"/>
              </a:rPr>
              <a:t>音乐网站月下载量曲目排名</a:t>
            </a:r>
            <a:endParaRPr lang="en-US" sz="2000" dirty="0">
              <a:latin typeface="Apple LiGothic Medium"/>
              <a:ea typeface="Apple LiGothic Medium"/>
              <a:cs typeface="Apple LiGothic Medium"/>
            </a:endParaRPr>
          </a:p>
        </p:txBody>
      </p:sp>
      <p:pic>
        <p:nvPicPr>
          <p:cNvPr id="6" name="Picture 5"/>
          <p:cNvPicPr>
            <a:picLocks noChangeAspect="1"/>
          </p:cNvPicPr>
          <p:nvPr/>
        </p:nvPicPr>
        <p:blipFill>
          <a:blip r:embed="rId4"/>
          <a:stretch>
            <a:fillRect/>
          </a:stretch>
        </p:blipFill>
        <p:spPr>
          <a:xfrm>
            <a:off x="6705600" y="1219200"/>
            <a:ext cx="2286000" cy="1621147"/>
          </a:xfrm>
          <a:prstGeom prst="rect">
            <a:avLst/>
          </a:prstGeom>
        </p:spPr>
      </p:pic>
    </p:spTree>
    <p:extLst>
      <p:ext uri="{BB962C8B-B14F-4D97-AF65-F5344CB8AC3E}">
        <p14:creationId xmlns:p14="http://schemas.microsoft.com/office/powerpoint/2010/main" val="2891303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一所大学某学期课程选课人数</a:t>
            </a:r>
            <a:endParaRPr lang="en-US" dirty="0"/>
          </a:p>
        </p:txBody>
      </p:sp>
      <p:sp>
        <p:nvSpPr>
          <p:cNvPr id="3" name="Content Placeholder 2"/>
          <p:cNvSpPr>
            <a:spLocks noGrp="1"/>
          </p:cNvSpPr>
          <p:nvPr>
            <p:ph idx="1"/>
          </p:nvPr>
        </p:nvSpPr>
        <p:spPr/>
        <p:txBody>
          <a:bodyPr/>
          <a:lstStyle/>
          <a:p>
            <a:endParaRPr lang="en-US" dirty="0"/>
          </a:p>
        </p:txBody>
      </p:sp>
      <p:pic>
        <p:nvPicPr>
          <p:cNvPr id="4" name="P 5" descr="无标题.png"/>
          <p:cNvPicPr/>
          <p:nvPr/>
        </p:nvPicPr>
        <p:blipFill>
          <a:blip r:embed="rId3"/>
          <a:srcRect/>
          <a:stretch>
            <a:fillRect/>
          </a:stretch>
        </p:blipFill>
        <p:spPr bwMode="auto">
          <a:xfrm>
            <a:off x="1143000" y="1295400"/>
            <a:ext cx="7010400" cy="4953000"/>
          </a:xfrm>
          <a:prstGeom prst="rect">
            <a:avLst/>
          </a:prstGeom>
          <a:noFill/>
          <a:ln w="9525">
            <a:noFill/>
            <a:miter lim="800000"/>
            <a:headEnd/>
            <a:tailEnd/>
          </a:ln>
        </p:spPr>
      </p:pic>
      <p:sp>
        <p:nvSpPr>
          <p:cNvPr id="5" name="TextBox 4"/>
          <p:cNvSpPr txBox="1"/>
          <p:nvPr/>
        </p:nvSpPr>
        <p:spPr>
          <a:xfrm>
            <a:off x="3065145" y="6248400"/>
            <a:ext cx="2954655" cy="461665"/>
          </a:xfrm>
          <a:prstGeom prst="rect">
            <a:avLst/>
          </a:prstGeom>
          <a:noFill/>
        </p:spPr>
        <p:txBody>
          <a:bodyPr wrap="none" rtlCol="0">
            <a:spAutoFit/>
          </a:bodyPr>
          <a:lstStyle/>
          <a:p>
            <a:r>
              <a:rPr lang="zh-CN" altLang="en-US" sz="2400" dirty="0">
                <a:solidFill>
                  <a:schemeClr val="bg1"/>
                </a:solidFill>
                <a:latin typeface="黑体"/>
                <a:ea typeface="黑体"/>
                <a:cs typeface="黑体"/>
              </a:rPr>
              <a:t>课程按选课人数排名</a:t>
            </a:r>
            <a:endParaRPr lang="en-US" sz="2400" dirty="0">
              <a:solidFill>
                <a:schemeClr val="bg1"/>
              </a:solidFill>
              <a:latin typeface="黑体"/>
              <a:ea typeface="黑体"/>
              <a:cs typeface="黑体"/>
            </a:endParaRPr>
          </a:p>
        </p:txBody>
      </p:sp>
      <p:sp>
        <p:nvSpPr>
          <p:cNvPr id="8" name="TextBox 7"/>
          <p:cNvSpPr txBox="1"/>
          <p:nvPr/>
        </p:nvSpPr>
        <p:spPr>
          <a:xfrm rot="16200000">
            <a:off x="208748" y="3448854"/>
            <a:ext cx="1415772" cy="461665"/>
          </a:xfrm>
          <a:prstGeom prst="rect">
            <a:avLst/>
          </a:prstGeom>
          <a:noFill/>
        </p:spPr>
        <p:txBody>
          <a:bodyPr wrap="none" rtlCol="0">
            <a:spAutoFit/>
          </a:bodyPr>
          <a:lstStyle/>
          <a:p>
            <a:r>
              <a:rPr lang="zh-CN" altLang="en-US" sz="2400" dirty="0">
                <a:solidFill>
                  <a:schemeClr val="bg1"/>
                </a:solidFill>
                <a:latin typeface="Apple LiGothic Medium"/>
                <a:ea typeface="Apple LiGothic Medium"/>
                <a:cs typeface="Apple LiGothic Medium"/>
              </a:rPr>
              <a:t>选课人数</a:t>
            </a:r>
            <a:endParaRPr lang="en-US" sz="2400" dirty="0">
              <a:solidFill>
                <a:schemeClr val="bg1"/>
              </a:solidFill>
              <a:latin typeface="Apple LiGothic Medium"/>
              <a:ea typeface="Apple LiGothic Medium"/>
              <a:cs typeface="Apple LiGothic Medium"/>
            </a:endParaRPr>
          </a:p>
        </p:txBody>
      </p:sp>
    </p:spTree>
    <p:extLst>
      <p:ext uri="{BB962C8B-B14F-4D97-AF65-F5344CB8AC3E}">
        <p14:creationId xmlns:p14="http://schemas.microsoft.com/office/powerpoint/2010/main" val="2475951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2011</a:t>
            </a:r>
            <a:r>
              <a:rPr lang="zh-CN" altLang="en-US" dirty="0"/>
              <a:t>中国企业</a:t>
            </a:r>
            <a:r>
              <a:rPr lang="en-US" altLang="zh-CN" dirty="0"/>
              <a:t>500</a:t>
            </a:r>
            <a:r>
              <a:rPr lang="zh-CN" altLang="en-US" dirty="0"/>
              <a:t>强</a:t>
            </a:r>
            <a:endParaRPr lang="en-US" dirty="0"/>
          </a:p>
        </p:txBody>
      </p:sp>
      <p:sp>
        <p:nvSpPr>
          <p:cNvPr id="3" name="Content Placeholder 2"/>
          <p:cNvSpPr>
            <a:spLocks noGrp="1"/>
          </p:cNvSpPr>
          <p:nvPr>
            <p:ph idx="1"/>
          </p:nvPr>
        </p:nvSpPr>
        <p:spPr/>
        <p:txBody>
          <a:bodyPr/>
          <a:lstStyle/>
          <a:p>
            <a:endParaRPr lang="en-US" dirty="0"/>
          </a:p>
        </p:txBody>
      </p:sp>
      <p:sp>
        <p:nvSpPr>
          <p:cNvPr id="7" name="TextBox 6"/>
          <p:cNvSpPr txBox="1"/>
          <p:nvPr/>
        </p:nvSpPr>
        <p:spPr>
          <a:xfrm>
            <a:off x="3276600" y="6172200"/>
            <a:ext cx="2339102" cy="461665"/>
          </a:xfrm>
          <a:prstGeom prst="rect">
            <a:avLst/>
          </a:prstGeom>
          <a:noFill/>
        </p:spPr>
        <p:txBody>
          <a:bodyPr wrap="none" rtlCol="0">
            <a:spAutoFit/>
          </a:bodyPr>
          <a:lstStyle/>
          <a:p>
            <a:r>
              <a:rPr lang="zh-CN" altLang="en-US" sz="2400" dirty="0">
                <a:solidFill>
                  <a:schemeClr val="bg1"/>
                </a:solidFill>
                <a:latin typeface="黑体"/>
                <a:ea typeface="黑体"/>
                <a:cs typeface="黑体"/>
              </a:rPr>
              <a:t>按营业收入排名</a:t>
            </a:r>
            <a:endParaRPr lang="en-US" sz="2400" dirty="0">
              <a:solidFill>
                <a:schemeClr val="bg1"/>
              </a:solidFill>
              <a:latin typeface="黑体"/>
              <a:ea typeface="黑体"/>
              <a:cs typeface="黑体"/>
            </a:endParaRPr>
          </a:p>
        </p:txBody>
      </p:sp>
      <p:sp>
        <p:nvSpPr>
          <p:cNvPr id="8" name="TextBox 7"/>
          <p:cNvSpPr txBox="1"/>
          <p:nvPr/>
        </p:nvSpPr>
        <p:spPr>
          <a:xfrm rot="16200000">
            <a:off x="-252915" y="3448854"/>
            <a:ext cx="2339102" cy="461665"/>
          </a:xfrm>
          <a:prstGeom prst="rect">
            <a:avLst/>
          </a:prstGeom>
          <a:noFill/>
        </p:spPr>
        <p:txBody>
          <a:bodyPr wrap="none" rtlCol="0">
            <a:spAutoFit/>
          </a:bodyPr>
          <a:lstStyle/>
          <a:p>
            <a:r>
              <a:rPr lang="zh-CN" altLang="en-US" sz="2400" dirty="0">
                <a:solidFill>
                  <a:schemeClr val="bg1"/>
                </a:solidFill>
                <a:latin typeface="Apple LiGothic Medium"/>
                <a:ea typeface="Apple LiGothic Medium"/>
                <a:cs typeface="Apple LiGothic Medium"/>
              </a:rPr>
              <a:t>营业收入（万）</a:t>
            </a:r>
            <a:endParaRPr lang="en-US" sz="2400" dirty="0">
              <a:solidFill>
                <a:schemeClr val="bg1"/>
              </a:solidFill>
              <a:latin typeface="Apple LiGothic Medium"/>
              <a:ea typeface="Apple LiGothic Medium"/>
              <a:cs typeface="Apple LiGothic Medium"/>
            </a:endParaRPr>
          </a:p>
        </p:txBody>
      </p:sp>
      <p:graphicFrame>
        <p:nvGraphicFramePr>
          <p:cNvPr id="9" name="Chart 8"/>
          <p:cNvGraphicFramePr>
            <a:graphicFrameLocks/>
          </p:cNvGraphicFramePr>
          <p:nvPr>
            <p:extLst>
              <p:ext uri="{D42A27DB-BD31-4B8C-83A1-F6EECF244321}">
                <p14:modId xmlns:p14="http://schemas.microsoft.com/office/powerpoint/2010/main" val="3384587925"/>
              </p:ext>
            </p:extLst>
          </p:nvPr>
        </p:nvGraphicFramePr>
        <p:xfrm>
          <a:off x="1447800" y="1295400"/>
          <a:ext cx="6781800"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4267200" y="1600200"/>
            <a:ext cx="3159839" cy="369332"/>
          </a:xfrm>
          <a:prstGeom prst="rect">
            <a:avLst/>
          </a:prstGeom>
        </p:spPr>
        <p:txBody>
          <a:bodyPr wrap="none">
            <a:spAutoFit/>
          </a:bodyPr>
          <a:lstStyle/>
          <a:p>
            <a:r>
              <a:rPr lang="en-US" dirty="0"/>
              <a:t>http://</a:t>
            </a:r>
            <a:r>
              <a:rPr lang="en-US" dirty="0" err="1"/>
              <a:t>www.fortunechina.com</a:t>
            </a:r>
            <a:r>
              <a:rPr lang="en-US" dirty="0"/>
              <a:t>/</a:t>
            </a:r>
          </a:p>
        </p:txBody>
      </p:sp>
      <p:sp>
        <p:nvSpPr>
          <p:cNvPr id="4" name="Rectangle 3"/>
          <p:cNvSpPr/>
          <p:nvPr/>
        </p:nvSpPr>
        <p:spPr>
          <a:xfrm>
            <a:off x="7543800" y="4876800"/>
            <a:ext cx="797689" cy="400110"/>
          </a:xfrm>
          <a:prstGeom prst="rect">
            <a:avLst/>
          </a:prstGeom>
          <a:solidFill>
            <a:schemeClr val="bg1"/>
          </a:solidFill>
          <a:ln>
            <a:solidFill>
              <a:srgbClr val="4F81BD"/>
            </a:solidFill>
          </a:ln>
        </p:spPr>
        <p:txBody>
          <a:bodyPr wrap="none">
            <a:spAutoFit/>
          </a:bodyPr>
          <a:lstStyle/>
          <a:p>
            <a:r>
              <a:rPr lang="en-US" sz="2000" dirty="0"/>
              <a:t>1.4</a:t>
            </a:r>
            <a:r>
              <a:rPr lang="zh-CN" altLang="en-US" sz="2000" dirty="0"/>
              <a:t>亿</a:t>
            </a:r>
            <a:endParaRPr lang="en-US" sz="2000" dirty="0"/>
          </a:p>
        </p:txBody>
      </p:sp>
      <p:cxnSp>
        <p:nvCxnSpPr>
          <p:cNvPr id="6" name="Straight Arrow Connector 5"/>
          <p:cNvCxnSpPr/>
          <p:nvPr/>
        </p:nvCxnSpPr>
        <p:spPr>
          <a:xfrm flipH="1">
            <a:off x="7239000" y="5257800"/>
            <a:ext cx="304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459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996CB1A-54FB-D3E6-4BE9-590EEBDFDB30}"/>
              </a:ext>
            </a:extLst>
          </p:cNvPr>
          <p:cNvSpPr>
            <a:spLocks noGrp="1"/>
          </p:cNvSpPr>
          <p:nvPr>
            <p:ph idx="1"/>
          </p:nvPr>
        </p:nvSpPr>
        <p:spPr/>
        <p:txBody>
          <a:bodyPr/>
          <a:lstStyle/>
          <a:p>
            <a:endParaRPr lang="zh-CN" altLang="en-US" dirty="0"/>
          </a:p>
        </p:txBody>
      </p:sp>
      <p:sp>
        <p:nvSpPr>
          <p:cNvPr id="7" name="标题 6">
            <a:extLst>
              <a:ext uri="{FF2B5EF4-FFF2-40B4-BE49-F238E27FC236}">
                <a16:creationId xmlns:a16="http://schemas.microsoft.com/office/drawing/2014/main" id="{65567F15-0F90-B109-AFAC-32A266F61F33}"/>
              </a:ext>
            </a:extLst>
          </p:cNvPr>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27EE37AB-56D7-594F-74D3-3BBA7164E377}"/>
              </a:ext>
            </a:extLst>
          </p:cNvPr>
          <p:cNvPicPr>
            <a:picLocks noChangeAspect="1"/>
          </p:cNvPicPr>
          <p:nvPr/>
        </p:nvPicPr>
        <p:blipFill>
          <a:blip r:embed="rId2"/>
          <a:stretch>
            <a:fillRect/>
          </a:stretch>
        </p:blipFill>
        <p:spPr>
          <a:xfrm>
            <a:off x="47933" y="93945"/>
            <a:ext cx="5677382" cy="3154257"/>
          </a:xfrm>
          <a:prstGeom prst="rect">
            <a:avLst/>
          </a:prstGeom>
        </p:spPr>
      </p:pic>
      <p:pic>
        <p:nvPicPr>
          <p:cNvPr id="9" name="图片 8">
            <a:extLst>
              <a:ext uri="{FF2B5EF4-FFF2-40B4-BE49-F238E27FC236}">
                <a16:creationId xmlns:a16="http://schemas.microsoft.com/office/drawing/2014/main" id="{0ECDD6F5-47BF-9912-6E0A-96729D7B5C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4782" y="3298305"/>
            <a:ext cx="5531285" cy="3373865"/>
          </a:xfrm>
          <a:prstGeom prst="rect">
            <a:avLst/>
          </a:prstGeom>
          <a:noFill/>
          <a:ln>
            <a:noFill/>
          </a:ln>
        </p:spPr>
      </p:pic>
    </p:spTree>
    <p:extLst>
      <p:ext uri="{BB962C8B-B14F-4D97-AF65-F5344CB8AC3E}">
        <p14:creationId xmlns:p14="http://schemas.microsoft.com/office/powerpoint/2010/main" val="2242282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中国企业</a:t>
            </a:r>
            <a:r>
              <a:rPr lang="en-US" altLang="zh-CN" dirty="0"/>
              <a:t>500</a:t>
            </a:r>
            <a:r>
              <a:rPr lang="zh-CN" altLang="en-US" dirty="0"/>
              <a:t>强对数曲线</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55468148"/>
              </p:ext>
            </p:extLst>
          </p:nvPr>
        </p:nvGraphicFramePr>
        <p:xfrm>
          <a:off x="1066800" y="1447800"/>
          <a:ext cx="67818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9755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r>
              <a:rPr lang="zh-CN" altLang="en-US">
                <a:latin typeface="黑体" charset="0"/>
                <a:ea typeface="黑体" charset="0"/>
                <a:cs typeface="黑体" charset="0"/>
              </a:rPr>
              <a:t>幂律的基本特性</a:t>
            </a:r>
          </a:p>
        </p:txBody>
      </p:sp>
      <p:sp>
        <p:nvSpPr>
          <p:cNvPr id="26626" name="内容占位符 2"/>
          <p:cNvSpPr>
            <a:spLocks noGrp="1"/>
          </p:cNvSpPr>
          <p:nvPr>
            <p:ph idx="1"/>
          </p:nvPr>
        </p:nvSpPr>
        <p:spPr>
          <a:xfrm>
            <a:off x="659756" y="1797419"/>
            <a:ext cx="8027044" cy="3515809"/>
          </a:xfrm>
        </p:spPr>
        <p:txBody>
          <a:bodyPr/>
          <a:lstStyle/>
          <a:p>
            <a:pPr>
              <a:defRPr/>
            </a:pPr>
            <a:r>
              <a:rPr lang="en-US" altLang="zh-CN" sz="2800" dirty="0">
                <a:latin typeface="Calibri" charset="0"/>
                <a:ea typeface="宋体" charset="0"/>
              </a:rPr>
              <a:t>Scale free</a:t>
            </a:r>
            <a:r>
              <a:rPr lang="zh-CN" altLang="en-US" sz="2800" b="1" dirty="0">
                <a:ea typeface="黑体"/>
                <a:cs typeface="黑体"/>
              </a:rPr>
              <a:t>（</a:t>
            </a:r>
            <a:r>
              <a:rPr lang="zh-CN" altLang="en-US" sz="2800" dirty="0">
                <a:ea typeface="黑体"/>
                <a:cs typeface="黑体"/>
              </a:rPr>
              <a:t>无标度</a:t>
            </a:r>
            <a:r>
              <a:rPr lang="zh-CN" altLang="en-US" sz="2800" b="1" dirty="0">
                <a:ea typeface="黑体"/>
                <a:cs typeface="黑体"/>
              </a:rPr>
              <a:t>，</a:t>
            </a:r>
            <a:r>
              <a:rPr lang="zh-CN" altLang="en-US" sz="2800" dirty="0">
                <a:ea typeface="黑体"/>
                <a:cs typeface="黑体"/>
              </a:rPr>
              <a:t>不受</a:t>
            </a:r>
            <a:r>
              <a:rPr lang="zh-CN" altLang="en-US" sz="2800" dirty="0"/>
              <a:t>比例</a:t>
            </a:r>
            <a:r>
              <a:rPr lang="zh-CN" altLang="en-US" sz="2800" dirty="0">
                <a:ea typeface="黑体"/>
                <a:cs typeface="黑体"/>
              </a:rPr>
              <a:t>尺度影响的</a:t>
            </a:r>
            <a:r>
              <a:rPr lang="zh-CN" altLang="en-US" sz="2800" b="1" dirty="0">
                <a:ea typeface="黑体"/>
                <a:cs typeface="黑体"/>
              </a:rPr>
              <a:t>）</a:t>
            </a:r>
            <a:endParaRPr lang="en-US" altLang="zh-CN" sz="2800" b="1" dirty="0">
              <a:ea typeface="黑体"/>
              <a:cs typeface="黑体"/>
            </a:endParaRPr>
          </a:p>
          <a:p>
            <a:pPr lvl="1">
              <a:defRPr/>
            </a:pPr>
            <a:r>
              <a:rPr lang="en-US" altLang="zh-CN" sz="2400" dirty="0">
                <a:latin typeface="+mn-lt"/>
                <a:ea typeface="黑体"/>
                <a:cs typeface="黑体"/>
              </a:rPr>
              <a:t>Scale free</a:t>
            </a:r>
            <a:r>
              <a:rPr lang="zh-CN" altLang="en-US" sz="2400" dirty="0">
                <a:ea typeface="黑体"/>
                <a:cs typeface="黑体"/>
              </a:rPr>
              <a:t>函数隐含着自相似</a:t>
            </a:r>
            <a:r>
              <a:rPr lang="zh-CN" altLang="en-US" sz="2400" b="1" dirty="0">
                <a:latin typeface="Calibri" charset="0"/>
                <a:ea typeface="宋体" charset="0"/>
              </a:rPr>
              <a:t>（</a:t>
            </a:r>
            <a:r>
              <a:rPr lang="en-US" altLang="zh-CN" sz="2400" dirty="0">
                <a:latin typeface="Calibri" charset="0"/>
                <a:ea typeface="宋体" charset="0"/>
              </a:rPr>
              <a:t>self similarity</a:t>
            </a:r>
            <a:r>
              <a:rPr lang="zh-CN" altLang="en-US" sz="2400" b="1" dirty="0">
                <a:latin typeface="Calibri" charset="0"/>
                <a:ea typeface="宋体" charset="0"/>
              </a:rPr>
              <a:t>）</a:t>
            </a:r>
            <a:endParaRPr lang="en-US" altLang="zh-CN" sz="2400" b="1" dirty="0">
              <a:latin typeface="Calibri" charset="0"/>
              <a:ea typeface="宋体" charset="0"/>
            </a:endParaRPr>
          </a:p>
          <a:p>
            <a:pPr>
              <a:defRPr/>
            </a:pPr>
            <a:r>
              <a:rPr lang="zh-CN" altLang="en-US" sz="2800" dirty="0">
                <a:solidFill>
                  <a:schemeClr val="bg1"/>
                </a:solidFill>
                <a:latin typeface="黑体"/>
                <a:ea typeface="黑体"/>
                <a:cs typeface="黑体"/>
              </a:rPr>
              <a:t>平均行为不反映典型行为</a:t>
            </a:r>
            <a:endParaRPr lang="en-US" altLang="zh-CN" sz="2800" dirty="0">
              <a:solidFill>
                <a:schemeClr val="bg1"/>
              </a:solidFill>
              <a:latin typeface="黑体"/>
              <a:ea typeface="黑体"/>
              <a:cs typeface="黑体"/>
            </a:endParaRPr>
          </a:p>
          <a:p>
            <a:pPr lvl="1">
              <a:defRPr/>
            </a:pPr>
            <a:r>
              <a:rPr lang="zh-CN" altLang="en-US" sz="2400" dirty="0">
                <a:latin typeface="黑体"/>
                <a:ea typeface="黑体"/>
                <a:cs typeface="黑体"/>
              </a:rPr>
              <a:t>“典型行为”－经常遇到的；</a:t>
            </a:r>
            <a:endParaRPr lang="en-US" altLang="zh-CN" sz="2400" dirty="0">
              <a:latin typeface="黑体"/>
              <a:ea typeface="黑体"/>
              <a:cs typeface="黑体"/>
            </a:endParaRPr>
          </a:p>
          <a:p>
            <a:pPr lvl="1">
              <a:defRPr/>
            </a:pPr>
            <a:r>
              <a:rPr lang="zh-CN" altLang="en-US" sz="2400" dirty="0">
                <a:latin typeface="黑体"/>
                <a:ea typeface="黑体"/>
                <a:cs typeface="黑体"/>
              </a:rPr>
              <a:t>“平均行为”－总和／个数</a:t>
            </a:r>
            <a:endParaRPr lang="en-US" altLang="zh-CN" sz="2400" dirty="0">
              <a:latin typeface="黑体"/>
              <a:ea typeface="黑体"/>
              <a:cs typeface="黑体"/>
            </a:endParaRPr>
          </a:p>
          <a:p>
            <a:pPr lvl="1">
              <a:defRPr/>
            </a:pPr>
            <a:r>
              <a:rPr lang="zh-CN" altLang="en-US" sz="2400" dirty="0">
                <a:latin typeface="黑体"/>
                <a:ea typeface="黑体"/>
                <a:cs typeface="黑体"/>
              </a:rPr>
              <a:t>正态分布的“平均行为”反映“典型行为”</a:t>
            </a:r>
            <a:endParaRPr lang="en-US" altLang="zh-CN" sz="2400" dirty="0">
              <a:latin typeface="黑体"/>
              <a:ea typeface="黑体"/>
              <a:cs typeface="黑体"/>
            </a:endParaRPr>
          </a:p>
          <a:p>
            <a:pPr lvl="2">
              <a:defRPr/>
            </a:pPr>
            <a:r>
              <a:rPr lang="zh-CN" altLang="en-US" sz="2000" dirty="0">
                <a:latin typeface="黑体"/>
                <a:ea typeface="黑体"/>
                <a:cs typeface="黑体"/>
              </a:rPr>
              <a:t>典型看到“中等个子”，大个子和矮个子都很稀少</a:t>
            </a:r>
          </a:p>
        </p:txBody>
      </p:sp>
      <p:sp>
        <p:nvSpPr>
          <p:cNvPr id="2" name="矩形 1">
            <a:extLst>
              <a:ext uri="{FF2B5EF4-FFF2-40B4-BE49-F238E27FC236}">
                <a16:creationId xmlns:a16="http://schemas.microsoft.com/office/drawing/2014/main" id="{85F8F625-DEB9-D242-9E7A-11E0827745E1}"/>
              </a:ext>
            </a:extLst>
          </p:cNvPr>
          <p:cNvSpPr/>
          <p:nvPr/>
        </p:nvSpPr>
        <p:spPr>
          <a:xfrm>
            <a:off x="845820" y="5134107"/>
            <a:ext cx="7452360" cy="61990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幂律分布下， “矮个子”许多，“高个子</a:t>
            </a:r>
            <a:r>
              <a:rPr lang="en-US" altLang="zh-CN" dirty="0">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也不少。均值高于中位数</a:t>
            </a:r>
          </a:p>
        </p:txBody>
      </p:sp>
    </p:spTree>
    <p:extLst>
      <p:ext uri="{BB962C8B-B14F-4D97-AF65-F5344CB8AC3E}">
        <p14:creationId xmlns:p14="http://schemas.microsoft.com/office/powerpoint/2010/main" val="56483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3" descr="PyrBig.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57250"/>
            <a:ext cx="61722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p:cNvSpPr>
            <a:spLocks noGrp="1"/>
          </p:cNvSpPr>
          <p:nvPr>
            <p:ph type="title"/>
          </p:nvPr>
        </p:nvSpPr>
        <p:spPr>
          <a:xfrm>
            <a:off x="1157289" y="998935"/>
            <a:ext cx="2874169" cy="1231106"/>
          </a:xfrm>
        </p:spPr>
        <p:txBody>
          <a:bodyPr/>
          <a:lstStyle/>
          <a:p>
            <a:pPr>
              <a:defRPr/>
            </a:pPr>
            <a:r>
              <a:rPr lang="en-US" altLang="zh-CN" sz="3000" dirty="0">
                <a:latin typeface="+mn-lt"/>
              </a:rPr>
              <a:t>Scale Free </a:t>
            </a:r>
            <a:br>
              <a:rPr lang="en-US" altLang="zh-CN" sz="3000" dirty="0"/>
            </a:br>
            <a:r>
              <a:rPr lang="zh-CN" altLang="en-US" sz="3000" dirty="0"/>
              <a:t>“无标度”</a:t>
            </a:r>
          </a:p>
        </p:txBody>
      </p:sp>
      <p:sp>
        <p:nvSpPr>
          <p:cNvPr id="5" name="文本框 4"/>
          <p:cNvSpPr txBox="1"/>
          <p:nvPr/>
        </p:nvSpPr>
        <p:spPr>
          <a:xfrm>
            <a:off x="5166122" y="1052513"/>
            <a:ext cx="2846784" cy="1200329"/>
          </a:xfrm>
          <a:prstGeom prst="rect">
            <a:avLst/>
          </a:prstGeom>
          <a:solidFill>
            <a:schemeClr val="accent1">
              <a:lumMod val="20000"/>
              <a:lumOff val="80000"/>
            </a:schemeClr>
          </a:solidFill>
        </p:spPr>
        <p:txBody>
          <a:bodyPr rIns="54000">
            <a:spAutoFit/>
          </a:bodyPr>
          <a:lstStyle/>
          <a:p>
            <a:pPr>
              <a:defRPr/>
            </a:pPr>
            <a:r>
              <a:rPr lang="zh-CN" altLang="en-US" sz="2400" dirty="0">
                <a:latin typeface="黑体"/>
                <a:ea typeface="黑体"/>
                <a:cs typeface="黑体"/>
              </a:rPr>
              <a:t>一个事物从不同的尺度看，具有相同的形态</a:t>
            </a:r>
          </a:p>
        </p:txBody>
      </p:sp>
      <p:sp>
        <p:nvSpPr>
          <p:cNvPr id="72709" name="内容占位符 2"/>
          <p:cNvSpPr txBox="1">
            <a:spLocks/>
          </p:cNvSpPr>
          <p:nvPr/>
        </p:nvSpPr>
        <p:spPr bwMode="auto">
          <a:xfrm>
            <a:off x="5950745" y="2457451"/>
            <a:ext cx="2050256" cy="592931"/>
          </a:xfrm>
          <a:prstGeom prst="rect">
            <a:avLst/>
          </a:prstGeom>
          <a:solidFill>
            <a:schemeClr val="tx2"/>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0" hangingPunct="0">
              <a:spcBef>
                <a:spcPct val="20000"/>
              </a:spcBef>
              <a:buFont typeface="Arial" charset="0"/>
              <a:buNone/>
            </a:pPr>
            <a:r>
              <a:rPr lang="en-US" altLang="zh-CN" sz="3300">
                <a:solidFill>
                  <a:schemeClr val="bg1"/>
                </a:solidFill>
                <a:latin typeface="Calibri" charset="0"/>
              </a:rPr>
              <a:t>F(ax),  F(x)</a:t>
            </a:r>
            <a:endParaRPr lang="zh-CN" altLang="en-US" sz="3300">
              <a:solidFill>
                <a:schemeClr val="bg1"/>
              </a:solidFill>
              <a:latin typeface="Calibri" charset="0"/>
            </a:endParaRPr>
          </a:p>
        </p:txBody>
      </p:sp>
      <p:sp>
        <p:nvSpPr>
          <p:cNvPr id="8" name="内容占位符 2"/>
          <p:cNvSpPr txBox="1">
            <a:spLocks/>
          </p:cNvSpPr>
          <p:nvPr/>
        </p:nvSpPr>
        <p:spPr bwMode="auto">
          <a:xfrm>
            <a:off x="5950745" y="3267076"/>
            <a:ext cx="2232556" cy="594122"/>
          </a:xfrm>
          <a:prstGeom prst="rect">
            <a:avLst/>
          </a:prstGeom>
          <a:solidFill>
            <a:schemeClr val="tx2"/>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0" hangingPunct="0">
              <a:spcBef>
                <a:spcPct val="20000"/>
              </a:spcBef>
              <a:buFont typeface="Arial" charset="0"/>
              <a:buNone/>
            </a:pPr>
            <a:r>
              <a:rPr lang="en-US" altLang="zh-CN" sz="3300" dirty="0">
                <a:solidFill>
                  <a:schemeClr val="bg1"/>
                </a:solidFill>
                <a:latin typeface="Calibri" charset="0"/>
              </a:rPr>
              <a:t>F(ax)=</a:t>
            </a:r>
            <a:r>
              <a:rPr lang="en-US" altLang="zh-CN" sz="3300" dirty="0" err="1">
                <a:solidFill>
                  <a:schemeClr val="bg1"/>
                </a:solidFill>
                <a:latin typeface="Calibri" charset="0"/>
              </a:rPr>
              <a:t>bF</a:t>
            </a:r>
            <a:r>
              <a:rPr lang="en-US" altLang="zh-CN" sz="3300" dirty="0">
                <a:solidFill>
                  <a:schemeClr val="bg1"/>
                </a:solidFill>
                <a:latin typeface="Calibri" charset="0"/>
              </a:rPr>
              <a:t>(x)</a:t>
            </a:r>
            <a:endParaRPr lang="zh-CN" altLang="en-US" sz="3300" dirty="0">
              <a:solidFill>
                <a:schemeClr val="bg1"/>
              </a:solidFill>
              <a:latin typeface="Calibri" charset="0"/>
            </a:endParaRPr>
          </a:p>
        </p:txBody>
      </p:sp>
      <p:sp>
        <p:nvSpPr>
          <p:cNvPr id="3" name="内容占位符 2"/>
          <p:cNvSpPr>
            <a:spLocks noGrp="1"/>
          </p:cNvSpPr>
          <p:nvPr>
            <p:ph idx="1"/>
          </p:nvPr>
        </p:nvSpPr>
        <p:spPr>
          <a:xfrm>
            <a:off x="1494235" y="3429001"/>
            <a:ext cx="3942159" cy="540544"/>
          </a:xfrm>
        </p:spPr>
        <p:txBody>
          <a:bodyPr/>
          <a:lstStyle/>
          <a:p>
            <a:r>
              <a:rPr lang="zh-CN" altLang="en-US">
                <a:latin typeface="黑体" charset="0"/>
                <a:ea typeface="黑体" charset="0"/>
                <a:cs typeface="黑体" charset="0"/>
              </a:rPr>
              <a:t>幂函数就具有这种性质！</a:t>
            </a:r>
          </a:p>
        </p:txBody>
      </p:sp>
      <p:graphicFrame>
        <p:nvGraphicFramePr>
          <p:cNvPr id="4" name="对象 3"/>
          <p:cNvGraphicFramePr>
            <a:graphicFrameLocks noChangeAspect="1"/>
          </p:cNvGraphicFramePr>
          <p:nvPr>
            <p:extLst>
              <p:ext uri="{D42A27DB-BD31-4B8C-83A1-F6EECF244321}">
                <p14:modId xmlns:p14="http://schemas.microsoft.com/office/powerpoint/2010/main" val="3793479916"/>
              </p:ext>
            </p:extLst>
          </p:nvPr>
        </p:nvGraphicFramePr>
        <p:xfrm>
          <a:off x="1828800" y="4605159"/>
          <a:ext cx="5361385" cy="1241822"/>
        </p:xfrm>
        <a:graphic>
          <a:graphicData uri="http://schemas.openxmlformats.org/presentationml/2006/ole">
            <mc:AlternateContent xmlns:mc="http://schemas.openxmlformats.org/markup-compatibility/2006">
              <mc:Choice xmlns:v="urn:schemas-microsoft-com:vml" Requires="v">
                <p:oleObj name="公式" r:id="rId4" imgW="2082800" imgH="482600" progId="Equation.3">
                  <p:embed/>
                </p:oleObj>
              </mc:Choice>
              <mc:Fallback>
                <p:oleObj name="公式" r:id="rId4" imgW="2082800" imgH="482600" progId="Equation.3">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605159"/>
                        <a:ext cx="5361385" cy="1241822"/>
                      </a:xfrm>
                      <a:prstGeom prst="rect">
                        <a:avLst/>
                      </a:prstGeom>
                      <a:solidFill>
                        <a:srgbClr val="FDEADA"/>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8446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1606138" y="1784728"/>
            <a:ext cx="6051963" cy="1890713"/>
          </a:xfrm>
        </p:spPr>
        <p:txBody>
          <a:bodyPr/>
          <a:lstStyle/>
          <a:p>
            <a:pPr algn="l">
              <a:lnSpc>
                <a:spcPct val="120000"/>
              </a:lnSpc>
            </a:pPr>
            <a:r>
              <a:rPr lang="zh-CN" altLang="en-US" sz="3000" dirty="0">
                <a:latin typeface="黑体" charset="0"/>
                <a:ea typeface="黑体" charset="0"/>
              </a:rPr>
              <a:t>人们对事物的关注程度，或者说事物的流行性为什么呈幂律分布呢？</a:t>
            </a:r>
          </a:p>
        </p:txBody>
      </p:sp>
      <p:sp>
        <p:nvSpPr>
          <p:cNvPr id="41986" name="内容占位符 2"/>
          <p:cNvSpPr>
            <a:spLocks noGrp="1"/>
          </p:cNvSpPr>
          <p:nvPr>
            <p:ph idx="1"/>
          </p:nvPr>
        </p:nvSpPr>
        <p:spPr>
          <a:xfrm>
            <a:off x="822120" y="3675441"/>
            <a:ext cx="7619999" cy="656530"/>
          </a:xfrm>
        </p:spPr>
        <p:txBody>
          <a:bodyPr/>
          <a:lstStyle/>
          <a:p>
            <a:pPr marL="0" indent="0">
              <a:buNone/>
            </a:pPr>
            <a:r>
              <a:rPr lang="zh-CN" altLang="en-US" dirty="0">
                <a:latin typeface="黑体" charset="0"/>
                <a:ea typeface="黑体" charset="0"/>
                <a:cs typeface="黑体" charset="0"/>
              </a:rPr>
              <a:t>希望找到这种相当普遍的社会现象背后的机理（模型）</a:t>
            </a:r>
          </a:p>
        </p:txBody>
      </p:sp>
      <p:sp>
        <p:nvSpPr>
          <p:cNvPr id="4" name="矩形 3">
            <a:extLst>
              <a:ext uri="{FF2B5EF4-FFF2-40B4-BE49-F238E27FC236}">
                <a16:creationId xmlns:a16="http://schemas.microsoft.com/office/drawing/2014/main" id="{D1FD1C9B-46BE-BB47-AFD0-FEEFEF10AEEB}"/>
              </a:ext>
            </a:extLst>
          </p:cNvPr>
          <p:cNvSpPr/>
          <p:nvPr/>
        </p:nvSpPr>
        <p:spPr>
          <a:xfrm>
            <a:off x="685800" y="5207787"/>
            <a:ext cx="7756319" cy="81550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SimHei" panose="02010609060101010101" pitchFamily="49" charset="-122"/>
                <a:ea typeface="SimHei" panose="02010609060101010101" pitchFamily="49" charset="-122"/>
              </a:rPr>
              <a:t>道德经：故天之道，损有余而补不足。人之道则不然，损不足以奉有余。</a:t>
            </a:r>
          </a:p>
          <a:p>
            <a:r>
              <a:rPr lang="zh-CN" altLang="en-US" dirty="0">
                <a:latin typeface="SimHei" panose="02010609060101010101" pitchFamily="49" charset="-122"/>
                <a:ea typeface="SimHei" panose="02010609060101010101" pitchFamily="49" charset="-122"/>
              </a:rPr>
              <a:t>圣经：马太效应</a:t>
            </a:r>
            <a:endParaRPr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087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066800" y="4343400"/>
            <a:ext cx="1752600" cy="12954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a:latin typeface="儷黑 Pro"/>
                <a:ea typeface="儷黑 Pro"/>
                <a:cs typeface="儷黑 Pro"/>
              </a:rPr>
              <a:t>量化事</a:t>
            </a:r>
            <a:endParaRPr lang="en-US" altLang="zh-CN" sz="2800" dirty="0">
              <a:latin typeface="儷黑 Pro"/>
              <a:ea typeface="儷黑 Pro"/>
              <a:cs typeface="儷黑 Pro"/>
            </a:endParaRPr>
          </a:p>
          <a:p>
            <a:pPr algn="ctr"/>
            <a:r>
              <a:rPr lang="zh-CN" altLang="en-US" sz="2800" dirty="0">
                <a:latin typeface="儷黑 Pro"/>
                <a:ea typeface="儷黑 Pro"/>
                <a:cs typeface="儷黑 Pro"/>
              </a:rPr>
              <a:t>物流行性</a:t>
            </a:r>
            <a:endParaRPr lang="en-US" sz="2800" dirty="0">
              <a:latin typeface="儷黑 Pro"/>
              <a:ea typeface="儷黑 Pro"/>
              <a:cs typeface="儷黑 Pro"/>
            </a:endParaRPr>
          </a:p>
        </p:txBody>
      </p:sp>
      <p:sp>
        <p:nvSpPr>
          <p:cNvPr id="5" name="Rectangle 4"/>
          <p:cNvSpPr/>
          <p:nvPr/>
        </p:nvSpPr>
        <p:spPr>
          <a:xfrm>
            <a:off x="3657600" y="4419600"/>
            <a:ext cx="1524000" cy="11430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a:latin typeface="儷黑 Pro"/>
                <a:ea typeface="儷黑 Pro"/>
                <a:cs typeface="儷黑 Pro"/>
              </a:rPr>
              <a:t>构建</a:t>
            </a:r>
            <a:endParaRPr lang="en-US" altLang="zh-CN" sz="2800" dirty="0">
              <a:latin typeface="儷黑 Pro"/>
              <a:ea typeface="儷黑 Pro"/>
              <a:cs typeface="儷黑 Pro"/>
            </a:endParaRPr>
          </a:p>
          <a:p>
            <a:pPr algn="ctr"/>
            <a:r>
              <a:rPr lang="zh-CN" altLang="en-US" sz="2800" dirty="0">
                <a:latin typeface="儷黑 Pro"/>
                <a:ea typeface="儷黑 Pro"/>
                <a:cs typeface="儷黑 Pro"/>
              </a:rPr>
              <a:t>模型</a:t>
            </a:r>
            <a:endParaRPr lang="en-US" sz="2800" dirty="0">
              <a:latin typeface="儷黑 Pro"/>
              <a:ea typeface="儷黑 Pro"/>
              <a:cs typeface="儷黑 Pro"/>
            </a:endParaRPr>
          </a:p>
        </p:txBody>
      </p:sp>
      <p:sp>
        <p:nvSpPr>
          <p:cNvPr id="6" name="Rectangle 5"/>
          <p:cNvSpPr/>
          <p:nvPr/>
        </p:nvSpPr>
        <p:spPr>
          <a:xfrm>
            <a:off x="6019800" y="4343400"/>
            <a:ext cx="2438400" cy="13716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a:latin typeface="儷黑 Pro"/>
                <a:ea typeface="儷黑 Pro"/>
                <a:cs typeface="儷黑 Pro"/>
              </a:rPr>
              <a:t>利用模型</a:t>
            </a:r>
            <a:endParaRPr lang="en-US" altLang="zh-CN" sz="2800" dirty="0">
              <a:latin typeface="儷黑 Pro"/>
              <a:ea typeface="儷黑 Pro"/>
              <a:cs typeface="儷黑 Pro"/>
            </a:endParaRPr>
          </a:p>
          <a:p>
            <a:pPr algn="ctr"/>
            <a:r>
              <a:rPr lang="zh-CN" altLang="en-US" sz="2800" dirty="0">
                <a:latin typeface="儷黑 Pro"/>
                <a:ea typeface="儷黑 Pro"/>
                <a:cs typeface="儷黑 Pro"/>
              </a:rPr>
              <a:t>分析实际问题</a:t>
            </a:r>
            <a:endParaRPr lang="en-US" sz="2800" dirty="0">
              <a:latin typeface="儷黑 Pro"/>
              <a:ea typeface="儷黑 Pro"/>
              <a:cs typeface="儷黑 Pro"/>
            </a:endParaRPr>
          </a:p>
        </p:txBody>
      </p:sp>
      <p:sp>
        <p:nvSpPr>
          <p:cNvPr id="7" name="Right Arrow 6"/>
          <p:cNvSpPr/>
          <p:nvPr/>
        </p:nvSpPr>
        <p:spPr>
          <a:xfrm>
            <a:off x="2895600" y="4800600"/>
            <a:ext cx="685800" cy="304800"/>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ight Arrow 7"/>
          <p:cNvSpPr/>
          <p:nvPr/>
        </p:nvSpPr>
        <p:spPr>
          <a:xfrm>
            <a:off x="5257800" y="4876800"/>
            <a:ext cx="685800" cy="304800"/>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pic>
        <p:nvPicPr>
          <p:cNvPr id="11" name="Content Placeholder 3"/>
          <p:cNvPicPr>
            <a:picLocks noChangeAspect="1"/>
          </p:cNvPicPr>
          <p:nvPr/>
        </p:nvPicPr>
        <p:blipFill>
          <a:blip r:embed="rId2"/>
          <a:srcRect l="906" r="906"/>
          <a:stretch>
            <a:fillRect/>
          </a:stretch>
        </p:blipFill>
        <p:spPr bwMode="auto">
          <a:xfrm>
            <a:off x="2057400" y="457200"/>
            <a:ext cx="4876800" cy="26820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4603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000" dirty="0">
                <a:solidFill>
                  <a:srgbClr val="FFFFFF"/>
                </a:solidFill>
              </a:rPr>
              <a:t>以网页流行性分布为例</a:t>
            </a:r>
            <a:br>
              <a:rPr lang="en-US" altLang="zh-CN" sz="4000" dirty="0">
                <a:solidFill>
                  <a:srgbClr val="FFFFFF"/>
                </a:solidFill>
              </a:rPr>
            </a:br>
            <a:r>
              <a:rPr lang="zh-CN" altLang="en-US" sz="4000" dirty="0">
                <a:solidFill>
                  <a:srgbClr val="FFFFFF"/>
                </a:solidFill>
              </a:rPr>
              <a:t>构建一个网页互联简单模型</a:t>
            </a:r>
            <a:endParaRPr lang="en-US" sz="4000" dirty="0">
              <a:solidFill>
                <a:srgbClr val="FFFFFF"/>
              </a:solidFill>
            </a:endParaRPr>
          </a:p>
        </p:txBody>
      </p:sp>
      <p:sp>
        <p:nvSpPr>
          <p:cNvPr id="3" name="Content Placeholder 2"/>
          <p:cNvSpPr>
            <a:spLocks noGrp="1"/>
          </p:cNvSpPr>
          <p:nvPr>
            <p:ph idx="1"/>
          </p:nvPr>
        </p:nvSpPr>
        <p:spPr>
          <a:xfrm>
            <a:off x="228600" y="1600200"/>
            <a:ext cx="8229600" cy="4525963"/>
          </a:xfrm>
          <a:noFill/>
        </p:spPr>
        <p:txBody>
          <a:bodyPr/>
          <a:lstStyle/>
          <a:p>
            <a:r>
              <a:rPr lang="zh-CN" altLang="en-US" dirty="0">
                <a:latin typeface="Calibri" charset="0"/>
                <a:ea typeface="黑体" charset="0"/>
                <a:cs typeface="黑体" charset="0"/>
              </a:rPr>
              <a:t>网页以如下方式创建：</a:t>
            </a:r>
          </a:p>
          <a:p>
            <a:pPr marL="971550" lvl="1" indent="-514350">
              <a:buFont typeface="+mj-lt"/>
              <a:buAutoNum type="arabicPeriod"/>
            </a:pPr>
            <a:r>
              <a:rPr lang="zh-CN" altLang="en-US" dirty="0">
                <a:latin typeface="Calibri" charset="0"/>
                <a:ea typeface="黑体" charset="0"/>
                <a:cs typeface="黑体" charset="0"/>
              </a:rPr>
              <a:t>以概率</a:t>
            </a:r>
            <a:r>
              <a:rPr lang="en-US" altLang="zh-CN" dirty="0">
                <a:latin typeface="Calibri" charset="0"/>
                <a:ea typeface="黑体" charset="0"/>
                <a:cs typeface="黑体" charset="0"/>
              </a:rPr>
              <a:t> p</a:t>
            </a:r>
            <a:r>
              <a:rPr lang="zh-CN" altLang="en-US" dirty="0">
                <a:latin typeface="Calibri" charset="0"/>
                <a:ea typeface="黑体" charset="0"/>
                <a:cs typeface="黑体" charset="0"/>
              </a:rPr>
              <a:t>，均匀随机地选择一个早先创建的网页，</a:t>
            </a:r>
            <a:r>
              <a:rPr lang="zh-CN" altLang="en-US" dirty="0">
                <a:solidFill>
                  <a:srgbClr val="FFFF00"/>
                </a:solidFill>
                <a:latin typeface="Calibri" charset="0"/>
                <a:ea typeface="黑体" charset="0"/>
                <a:cs typeface="黑体" charset="0"/>
              </a:rPr>
              <a:t>建立一个到该网页的链接</a:t>
            </a:r>
          </a:p>
          <a:p>
            <a:pPr marL="971550" lvl="1" indent="-514350">
              <a:buFont typeface="+mj-lt"/>
              <a:buAutoNum type="arabicPeriod"/>
            </a:pPr>
            <a:r>
              <a:rPr lang="zh-CN" altLang="en-US" dirty="0">
                <a:latin typeface="Calibri" charset="0"/>
                <a:ea typeface="黑体" charset="0"/>
                <a:cs typeface="黑体" charset="0"/>
              </a:rPr>
              <a:t>以概率</a:t>
            </a:r>
            <a:r>
              <a:rPr lang="en-US" altLang="zh-CN" dirty="0">
                <a:latin typeface="Calibri" charset="0"/>
                <a:ea typeface="黑体" charset="0"/>
                <a:cs typeface="黑体" charset="0"/>
              </a:rPr>
              <a:t>1-p</a:t>
            </a:r>
            <a:r>
              <a:rPr lang="zh-CN" altLang="en-US" dirty="0">
                <a:latin typeface="Calibri" charset="0"/>
                <a:ea typeface="黑体" charset="0"/>
                <a:cs typeface="黑体" charset="0"/>
              </a:rPr>
              <a:t>，均匀随机地选择一个早先创建的网页，</a:t>
            </a:r>
            <a:r>
              <a:rPr lang="zh-CN" altLang="en-US" dirty="0">
                <a:solidFill>
                  <a:srgbClr val="FFFF00"/>
                </a:solidFill>
                <a:latin typeface="Calibri" charset="0"/>
                <a:ea typeface="黑体" charset="0"/>
                <a:cs typeface="黑体" charset="0"/>
              </a:rPr>
              <a:t>建立一个到</a:t>
            </a:r>
            <a:r>
              <a:rPr lang="en-US" altLang="zh-CN" dirty="0">
                <a:solidFill>
                  <a:srgbClr val="FFFF00"/>
                </a:solidFill>
                <a:latin typeface="Calibri" charset="0"/>
                <a:ea typeface="黑体" charset="0"/>
                <a:cs typeface="黑体" charset="0"/>
              </a:rPr>
              <a:t> </a:t>
            </a:r>
            <a:r>
              <a:rPr lang="zh-CN" altLang="en-US" dirty="0">
                <a:solidFill>
                  <a:srgbClr val="FFFF00"/>
                </a:solidFill>
                <a:latin typeface="Calibri" charset="0"/>
                <a:ea typeface="黑体" charset="0"/>
                <a:cs typeface="黑体" charset="0"/>
              </a:rPr>
              <a:t>该网页所指向的网页的链接</a:t>
            </a:r>
            <a:r>
              <a:rPr lang="zh-CN" altLang="en-US" dirty="0">
                <a:latin typeface="Calibri" charset="0"/>
                <a:ea typeface="黑体" charset="0"/>
                <a:cs typeface="黑体" charset="0"/>
              </a:rPr>
              <a:t>。</a:t>
            </a:r>
          </a:p>
          <a:p>
            <a:endParaRPr lang="en-US" dirty="0"/>
          </a:p>
        </p:txBody>
      </p:sp>
      <p:sp>
        <p:nvSpPr>
          <p:cNvPr id="6" name="Oval 5"/>
          <p:cNvSpPr/>
          <p:nvPr/>
        </p:nvSpPr>
        <p:spPr>
          <a:xfrm>
            <a:off x="1143000" y="50292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1</a:t>
            </a:r>
          </a:p>
        </p:txBody>
      </p:sp>
      <p:sp>
        <p:nvSpPr>
          <p:cNvPr id="7" name="Oval 6"/>
          <p:cNvSpPr/>
          <p:nvPr/>
        </p:nvSpPr>
        <p:spPr>
          <a:xfrm>
            <a:off x="2057400" y="50292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2</a:t>
            </a:r>
          </a:p>
        </p:txBody>
      </p:sp>
      <p:sp>
        <p:nvSpPr>
          <p:cNvPr id="8" name="Oval 7"/>
          <p:cNvSpPr/>
          <p:nvPr/>
        </p:nvSpPr>
        <p:spPr>
          <a:xfrm>
            <a:off x="6019800" y="51054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5</a:t>
            </a:r>
          </a:p>
        </p:txBody>
      </p:sp>
      <p:sp>
        <p:nvSpPr>
          <p:cNvPr id="9" name="Oval 8"/>
          <p:cNvSpPr/>
          <p:nvPr/>
        </p:nvSpPr>
        <p:spPr>
          <a:xfrm>
            <a:off x="3962400" y="50292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4</a:t>
            </a:r>
          </a:p>
        </p:txBody>
      </p:sp>
      <p:sp>
        <p:nvSpPr>
          <p:cNvPr id="10" name="Oval 9"/>
          <p:cNvSpPr/>
          <p:nvPr/>
        </p:nvSpPr>
        <p:spPr>
          <a:xfrm>
            <a:off x="2971800" y="50292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a:t>
            </a:r>
          </a:p>
        </p:txBody>
      </p:sp>
      <p:cxnSp>
        <p:nvCxnSpPr>
          <p:cNvPr id="12" name="Straight Arrow Connector 11"/>
          <p:cNvCxnSpPr>
            <a:stCxn id="6" idx="6"/>
            <a:endCxn id="7" idx="2"/>
          </p:cNvCxnSpPr>
          <p:nvPr/>
        </p:nvCxnSpPr>
        <p:spPr>
          <a:xfrm>
            <a:off x="1600200" y="5257800"/>
            <a:ext cx="457200"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10" idx="0"/>
            <a:endCxn id="7" idx="7"/>
          </p:cNvCxnSpPr>
          <p:nvPr/>
        </p:nvCxnSpPr>
        <p:spPr>
          <a:xfrm rot="16200000" flipH="1" flipV="1">
            <a:off x="2790545" y="4686299"/>
            <a:ext cx="66955" cy="752755"/>
          </a:xfrm>
          <a:prstGeom prst="curvedConnector3">
            <a:avLst>
              <a:gd name="adj1" fmla="val -341423"/>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p:nvPr/>
        </p:nvCxnSpPr>
        <p:spPr>
          <a:xfrm rot="5400000">
            <a:off x="3241395" y="4701895"/>
            <a:ext cx="12700" cy="1581710"/>
          </a:xfrm>
          <a:prstGeom prst="curvedConnector3">
            <a:avLst>
              <a:gd name="adj1" fmla="val 2327205"/>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7" idx="6"/>
            <a:endCxn id="10" idx="2"/>
          </p:cNvCxnSpPr>
          <p:nvPr/>
        </p:nvCxnSpPr>
        <p:spPr>
          <a:xfrm>
            <a:off x="2514600" y="5257800"/>
            <a:ext cx="457200"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143000" y="5939135"/>
            <a:ext cx="6981589" cy="461665"/>
          </a:xfrm>
          <a:prstGeom prst="rect">
            <a:avLst/>
          </a:prstGeom>
          <a:noFill/>
        </p:spPr>
        <p:txBody>
          <a:bodyPr wrap="none" rtlCol="0">
            <a:spAutoFit/>
          </a:bodyPr>
          <a:lstStyle/>
          <a:p>
            <a:r>
              <a:rPr lang="en-US" sz="2400" dirty="0" err="1">
                <a:solidFill>
                  <a:schemeClr val="bg1"/>
                </a:solidFill>
                <a:latin typeface="儷黑 Pro"/>
                <a:ea typeface="儷黑 Pro"/>
                <a:cs typeface="儷黑 Pro"/>
              </a:rPr>
              <a:t>设p</a:t>
            </a:r>
            <a:r>
              <a:rPr lang="en-US" sz="2400" dirty="0">
                <a:solidFill>
                  <a:schemeClr val="bg1"/>
                </a:solidFill>
                <a:latin typeface="儷黑 Pro"/>
                <a:ea typeface="儷黑 Pro"/>
                <a:cs typeface="儷黑 Pro"/>
              </a:rPr>
              <a:t>=1/4,分别计算</a:t>
            </a:r>
            <a:r>
              <a:rPr lang="zh-CN" altLang="en-US" sz="2400" dirty="0">
                <a:solidFill>
                  <a:schemeClr val="bg1"/>
                </a:solidFill>
                <a:latin typeface="儷黑 Pro"/>
                <a:ea typeface="儷黑 Pro"/>
                <a:cs typeface="儷黑 Pro"/>
              </a:rPr>
              <a:t>节点</a:t>
            </a:r>
            <a:r>
              <a:rPr lang="en-US" altLang="zh-CN" sz="2400" dirty="0">
                <a:solidFill>
                  <a:schemeClr val="bg1"/>
                </a:solidFill>
                <a:latin typeface="儷黑 Pro"/>
                <a:ea typeface="儷黑 Pro"/>
                <a:cs typeface="儷黑 Pro"/>
              </a:rPr>
              <a:t>5</a:t>
            </a:r>
            <a:r>
              <a:rPr lang="zh-CN" altLang="en-US" sz="2400" dirty="0">
                <a:solidFill>
                  <a:schemeClr val="bg1"/>
                </a:solidFill>
                <a:latin typeface="儷黑 Pro"/>
                <a:ea typeface="儷黑 Pro"/>
                <a:cs typeface="儷黑 Pro"/>
              </a:rPr>
              <a:t>连接到每个节点的概率？</a:t>
            </a:r>
            <a:endParaRPr lang="en-US" sz="2400" dirty="0">
              <a:solidFill>
                <a:schemeClr val="bg1"/>
              </a:solidFill>
              <a:latin typeface="儷黑 Pro"/>
              <a:ea typeface="儷黑 Pro"/>
              <a:cs typeface="儷黑 Pro"/>
            </a:endParaRPr>
          </a:p>
        </p:txBody>
      </p:sp>
    </p:spTree>
    <p:extLst>
      <p:ext uri="{BB962C8B-B14F-4D97-AF65-F5344CB8AC3E}">
        <p14:creationId xmlns:p14="http://schemas.microsoft.com/office/powerpoint/2010/main" val="285105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228600"/>
            <a:ext cx="8610600" cy="1554162"/>
          </a:xfrm>
        </p:spPr>
        <p:txBody>
          <a:bodyPr/>
          <a:lstStyle/>
          <a:p>
            <a:r>
              <a:rPr kumimoji="1" lang="zh-CN" altLang="en-US" sz="4000" dirty="0"/>
              <a:t>节点</a:t>
            </a:r>
            <a:r>
              <a:rPr kumimoji="1" lang="en-US" altLang="zh-CN" sz="4000" dirty="0"/>
              <a:t>2</a:t>
            </a:r>
            <a:r>
              <a:rPr kumimoji="1" lang="zh-CN" altLang="en-US" sz="4000" dirty="0"/>
              <a:t>的入度本来较大，</a:t>
            </a:r>
            <a:br>
              <a:rPr kumimoji="1" lang="en-US" altLang="zh-CN" sz="4000" dirty="0"/>
            </a:br>
            <a:r>
              <a:rPr kumimoji="1" lang="zh-CN" altLang="en-US" sz="4000" dirty="0"/>
              <a:t>得到新连接的概率也大</a:t>
            </a:r>
          </a:p>
        </p:txBody>
      </p:sp>
      <p:graphicFrame>
        <p:nvGraphicFramePr>
          <p:cNvPr id="14" name="内容占位符 13"/>
          <p:cNvGraphicFramePr>
            <a:graphicFrameLocks noGrp="1"/>
          </p:cNvGraphicFramePr>
          <p:nvPr>
            <p:ph idx="1"/>
          </p:nvPr>
        </p:nvGraphicFramePr>
        <p:xfrm>
          <a:off x="304800" y="1981200"/>
          <a:ext cx="8610599" cy="2286000"/>
        </p:xfrm>
        <a:graphic>
          <a:graphicData uri="http://schemas.openxmlformats.org/drawingml/2006/table">
            <a:tbl>
              <a:tblPr firstRow="1" bandRow="1">
                <a:tableStyleId>{5C22544A-7EE6-4342-B048-85BDC9FD1C3A}</a:tableStyleId>
              </a:tblPr>
              <a:tblGrid>
                <a:gridCol w="1151417">
                  <a:extLst>
                    <a:ext uri="{9D8B030D-6E8A-4147-A177-3AD203B41FA5}">
                      <a16:colId xmlns:a16="http://schemas.microsoft.com/office/drawing/2014/main" val="20000"/>
                    </a:ext>
                  </a:extLst>
                </a:gridCol>
                <a:gridCol w="1058383">
                  <a:extLst>
                    <a:ext uri="{9D8B030D-6E8A-4147-A177-3AD203B41FA5}">
                      <a16:colId xmlns:a16="http://schemas.microsoft.com/office/drawing/2014/main" val="20001"/>
                    </a:ext>
                  </a:extLst>
                </a:gridCol>
                <a:gridCol w="1436130">
                  <a:extLst>
                    <a:ext uri="{9D8B030D-6E8A-4147-A177-3AD203B41FA5}">
                      <a16:colId xmlns:a16="http://schemas.microsoft.com/office/drawing/2014/main" val="20002"/>
                    </a:ext>
                  </a:extLst>
                </a:gridCol>
                <a:gridCol w="4964669">
                  <a:extLst>
                    <a:ext uri="{9D8B030D-6E8A-4147-A177-3AD203B41FA5}">
                      <a16:colId xmlns:a16="http://schemas.microsoft.com/office/drawing/2014/main" val="20003"/>
                    </a:ext>
                  </a:extLst>
                </a:gridCol>
              </a:tblGrid>
              <a:tr h="370840">
                <a:tc>
                  <a:txBody>
                    <a:bodyPr/>
                    <a:lstStyle/>
                    <a:p>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p=1/4</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1-p=3/4</a:t>
                      </a:r>
                      <a:endParaRPr lang="zh-CN" altLang="en-US" sz="2400" dirty="0">
                        <a:latin typeface="黑体"/>
                        <a:ea typeface="黑体"/>
                        <a:cs typeface="黑体"/>
                      </a:endParaRPr>
                    </a:p>
                  </a:txBody>
                  <a:tcPr/>
                </a:tc>
                <a:tc>
                  <a:txBody>
                    <a:bodyPr/>
                    <a:lstStyle/>
                    <a:p>
                      <a:pPr algn="ctr"/>
                      <a:r>
                        <a:rPr lang="zh-CN" altLang="en-US" sz="2400" dirty="0">
                          <a:latin typeface="黑体"/>
                          <a:ea typeface="黑体"/>
                          <a:cs typeface="黑体"/>
                        </a:rPr>
                        <a:t>节点</a:t>
                      </a:r>
                      <a:r>
                        <a:rPr lang="en-US" altLang="zh-CN" sz="2400" dirty="0">
                          <a:latin typeface="黑体"/>
                          <a:ea typeface="黑体"/>
                          <a:cs typeface="黑体"/>
                        </a:rPr>
                        <a:t>5</a:t>
                      </a:r>
                      <a:r>
                        <a:rPr lang="zh-CN" altLang="en-US" sz="2400" dirty="0">
                          <a:latin typeface="黑体"/>
                          <a:ea typeface="黑体"/>
                          <a:cs typeface="黑体"/>
                        </a:rPr>
                        <a:t>连接到各节点的概率计算</a:t>
                      </a:r>
                    </a:p>
                  </a:txBody>
                  <a:tcPr/>
                </a:tc>
                <a:extLst>
                  <a:ext uri="{0D108BD9-81ED-4DB2-BD59-A6C34878D82A}">
                    <a16:rowId xmlns:a16="http://schemas.microsoft.com/office/drawing/2014/main" val="10000"/>
                  </a:ext>
                </a:extLst>
              </a:tr>
              <a:tr h="370840">
                <a:tc>
                  <a:txBody>
                    <a:bodyPr/>
                    <a:lstStyle/>
                    <a:p>
                      <a:r>
                        <a:rPr lang="zh-CN" altLang="en-US" sz="2400" dirty="0">
                          <a:latin typeface="黑体"/>
                          <a:ea typeface="黑体"/>
                          <a:cs typeface="黑体"/>
                        </a:rPr>
                        <a:t>节点</a:t>
                      </a:r>
                      <a:r>
                        <a:rPr lang="en-US" altLang="zh-CN" sz="2400" dirty="0">
                          <a:latin typeface="黑体"/>
                          <a:ea typeface="黑体"/>
                          <a:cs typeface="黑体"/>
                        </a:rPr>
                        <a:t>1</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r>
                        <a:rPr lang="zh-CN" altLang="en-US" sz="2400" dirty="0">
                          <a:latin typeface="黑体"/>
                          <a:ea typeface="黑体"/>
                          <a:cs typeface="黑体"/>
                        </a:rPr>
                        <a:t>，</a:t>
                      </a:r>
                      <a:r>
                        <a:rPr lang="en-US" altLang="zh-CN" sz="2400" dirty="0">
                          <a:latin typeface="黑体"/>
                          <a:ea typeface="黑体"/>
                          <a:cs typeface="黑体"/>
                        </a:rPr>
                        <a:t>0</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(1/4)*(1/4)+(3/4)*0</a:t>
                      </a:r>
                      <a:r>
                        <a:rPr lang="zh-CN" altLang="en-US" sz="2400" dirty="0">
                          <a:latin typeface="黑体"/>
                          <a:ea typeface="黑体"/>
                          <a:cs typeface="黑体"/>
                        </a:rPr>
                        <a:t>＝</a:t>
                      </a:r>
                      <a:r>
                        <a:rPr lang="en-US" altLang="zh-CN" sz="2400" dirty="0">
                          <a:latin typeface="黑体"/>
                          <a:ea typeface="黑体"/>
                          <a:cs typeface="黑体"/>
                        </a:rPr>
                        <a:t>1/16</a:t>
                      </a:r>
                      <a:endParaRPr lang="zh-CN" altLang="en-US" sz="2400" dirty="0">
                        <a:latin typeface="黑体"/>
                        <a:ea typeface="黑体"/>
                        <a:cs typeface="黑体"/>
                      </a:endParaRPr>
                    </a:p>
                  </a:txBody>
                  <a:tcPr/>
                </a:tc>
                <a:extLst>
                  <a:ext uri="{0D108BD9-81ED-4DB2-BD59-A6C34878D82A}">
                    <a16:rowId xmlns:a16="http://schemas.microsoft.com/office/drawing/2014/main" val="10001"/>
                  </a:ext>
                </a:extLst>
              </a:tr>
              <a:tr h="370840">
                <a:tc>
                  <a:txBody>
                    <a:bodyPr/>
                    <a:lstStyle/>
                    <a:p>
                      <a:r>
                        <a:rPr lang="zh-CN" altLang="en-US" sz="2400" dirty="0">
                          <a:latin typeface="黑体"/>
                          <a:ea typeface="黑体"/>
                          <a:cs typeface="黑体"/>
                        </a:rPr>
                        <a:t>节点</a:t>
                      </a:r>
                      <a:r>
                        <a:rPr lang="en-US" altLang="zh-CN" sz="2400" dirty="0">
                          <a:latin typeface="黑体"/>
                          <a:ea typeface="黑体"/>
                          <a:cs typeface="黑体"/>
                        </a:rPr>
                        <a:t>2</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endParaRPr lang="zh-CN" altLang="en-US" sz="2400" dirty="0">
                        <a:latin typeface="黑体"/>
                        <a:ea typeface="黑体"/>
                        <a:cs typeface="黑体"/>
                      </a:endParaRPr>
                    </a:p>
                  </a:txBody>
                  <a:tcPr/>
                </a:tc>
                <a:tc>
                  <a:txBody>
                    <a:bodyPr/>
                    <a:lstStyle/>
                    <a:p>
                      <a:r>
                        <a:rPr lang="zh-CN" altLang="zh-CN" sz="2400" dirty="0">
                          <a:latin typeface="黑体"/>
                          <a:ea typeface="黑体"/>
                          <a:cs typeface="黑体"/>
                        </a:rPr>
                        <a:t>1</a:t>
                      </a:r>
                      <a:r>
                        <a:rPr lang="en-US" altLang="zh-CN" sz="2400" dirty="0">
                          <a:latin typeface="黑体"/>
                          <a:ea typeface="黑体"/>
                          <a:cs typeface="黑体"/>
                        </a:rPr>
                        <a:t>/4</a:t>
                      </a:r>
                      <a:r>
                        <a:rPr lang="zh-CN" altLang="en-US" sz="2400" dirty="0">
                          <a:latin typeface="黑体"/>
                          <a:ea typeface="黑体"/>
                          <a:cs typeface="黑体"/>
                        </a:rPr>
                        <a:t>，</a:t>
                      </a:r>
                      <a:r>
                        <a:rPr lang="zh-CN" altLang="zh-CN" sz="2400" dirty="0">
                          <a:latin typeface="黑体"/>
                          <a:ea typeface="黑体"/>
                          <a:cs typeface="黑体"/>
                        </a:rPr>
                        <a:t>3</a:t>
                      </a:r>
                      <a:endParaRPr lang="zh-CN" altLang="en-US" sz="2400" dirty="0">
                        <a:latin typeface="黑体"/>
                        <a:ea typeface="黑体"/>
                        <a:cs typeface="黑体"/>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latin typeface="黑体"/>
                          <a:ea typeface="黑体"/>
                          <a:cs typeface="黑体"/>
                        </a:rPr>
                        <a:t>(1/4)*(1/4)+(3/4)*(3/4)</a:t>
                      </a:r>
                      <a:r>
                        <a:rPr lang="zh-CN" altLang="en-US" sz="2400" dirty="0">
                          <a:latin typeface="黑体"/>
                          <a:ea typeface="黑体"/>
                          <a:cs typeface="黑体"/>
                        </a:rPr>
                        <a:t>＝</a:t>
                      </a:r>
                      <a:r>
                        <a:rPr lang="en-US" altLang="zh-CN" sz="2400" dirty="0">
                          <a:latin typeface="黑体"/>
                          <a:ea typeface="黑体"/>
                          <a:cs typeface="黑体"/>
                        </a:rPr>
                        <a:t>10/16</a:t>
                      </a:r>
                      <a:endParaRPr lang="zh-CN" altLang="en-US" sz="2400" dirty="0">
                        <a:latin typeface="黑体"/>
                        <a:ea typeface="黑体"/>
                        <a:cs typeface="黑体"/>
                      </a:endParaRPr>
                    </a:p>
                  </a:txBody>
                  <a:tcPr/>
                </a:tc>
                <a:extLst>
                  <a:ext uri="{0D108BD9-81ED-4DB2-BD59-A6C34878D82A}">
                    <a16:rowId xmlns:a16="http://schemas.microsoft.com/office/drawing/2014/main" val="10002"/>
                  </a:ext>
                </a:extLst>
              </a:tr>
              <a:tr h="370840">
                <a:tc>
                  <a:txBody>
                    <a:bodyPr/>
                    <a:lstStyle/>
                    <a:p>
                      <a:r>
                        <a:rPr lang="zh-CN" altLang="en-US" sz="2400" dirty="0">
                          <a:latin typeface="黑体"/>
                          <a:ea typeface="黑体"/>
                          <a:cs typeface="黑体"/>
                        </a:rPr>
                        <a:t>节点</a:t>
                      </a:r>
                      <a:r>
                        <a:rPr lang="en-US" altLang="zh-CN" sz="2400" dirty="0">
                          <a:latin typeface="黑体"/>
                          <a:ea typeface="黑体"/>
                          <a:cs typeface="黑体"/>
                        </a:rPr>
                        <a:t>3</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r>
                        <a:rPr lang="zh-CN" altLang="en-US" sz="2400" dirty="0">
                          <a:latin typeface="黑体"/>
                          <a:ea typeface="黑体"/>
                          <a:cs typeface="黑体"/>
                        </a:rPr>
                        <a:t>，</a:t>
                      </a:r>
                      <a:r>
                        <a:rPr lang="en-US" altLang="zh-CN" sz="2400" dirty="0">
                          <a:latin typeface="黑体"/>
                          <a:ea typeface="黑体"/>
                          <a:cs typeface="黑体"/>
                        </a:rPr>
                        <a:t>1</a:t>
                      </a:r>
                      <a:endParaRPr lang="zh-CN" altLang="en-US" sz="2400" dirty="0">
                        <a:latin typeface="黑体"/>
                        <a:ea typeface="黑体"/>
                        <a:cs typeface="黑体"/>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latin typeface="黑体"/>
                          <a:ea typeface="黑体"/>
                          <a:cs typeface="黑体"/>
                        </a:rPr>
                        <a:t>(1/4)*(1/4)+(3/4)*(1/4)</a:t>
                      </a:r>
                      <a:r>
                        <a:rPr lang="zh-CN" altLang="en-US" sz="2400" dirty="0">
                          <a:latin typeface="黑体"/>
                          <a:ea typeface="黑体"/>
                          <a:cs typeface="黑体"/>
                        </a:rPr>
                        <a:t>＝</a:t>
                      </a:r>
                      <a:r>
                        <a:rPr lang="en-US" altLang="zh-CN" sz="2400" dirty="0">
                          <a:latin typeface="黑体"/>
                          <a:ea typeface="黑体"/>
                          <a:cs typeface="黑体"/>
                        </a:rPr>
                        <a:t>4/16</a:t>
                      </a:r>
                      <a:endParaRPr lang="zh-CN" altLang="en-US" sz="2400" dirty="0">
                        <a:latin typeface="黑体"/>
                        <a:ea typeface="黑体"/>
                        <a:cs typeface="黑体"/>
                      </a:endParaRPr>
                    </a:p>
                  </a:txBody>
                  <a:tcPr/>
                </a:tc>
                <a:extLst>
                  <a:ext uri="{0D108BD9-81ED-4DB2-BD59-A6C34878D82A}">
                    <a16:rowId xmlns:a16="http://schemas.microsoft.com/office/drawing/2014/main" val="10003"/>
                  </a:ext>
                </a:extLst>
              </a:tr>
              <a:tr h="370840">
                <a:tc>
                  <a:txBody>
                    <a:bodyPr/>
                    <a:lstStyle/>
                    <a:p>
                      <a:r>
                        <a:rPr lang="zh-CN" altLang="en-US" sz="2400" dirty="0">
                          <a:latin typeface="黑体"/>
                          <a:ea typeface="黑体"/>
                          <a:cs typeface="黑体"/>
                        </a:rPr>
                        <a:t>节点</a:t>
                      </a:r>
                      <a:r>
                        <a:rPr lang="en-US" altLang="zh-CN" sz="2400" dirty="0">
                          <a:latin typeface="黑体"/>
                          <a:ea typeface="黑体"/>
                          <a:cs typeface="黑体"/>
                        </a:rPr>
                        <a:t>4</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endParaRPr lang="zh-CN" altLang="en-US" sz="2400" dirty="0">
                        <a:latin typeface="黑体"/>
                        <a:ea typeface="黑体"/>
                        <a:cs typeface="黑体"/>
                      </a:endParaRPr>
                    </a:p>
                  </a:txBody>
                  <a:tcPr/>
                </a:tc>
                <a:tc>
                  <a:txBody>
                    <a:bodyPr/>
                    <a:lstStyle/>
                    <a:p>
                      <a:r>
                        <a:rPr lang="en-US" altLang="zh-CN" sz="2400" dirty="0">
                          <a:latin typeface="黑体"/>
                          <a:ea typeface="黑体"/>
                          <a:cs typeface="黑体"/>
                        </a:rPr>
                        <a:t>1/4</a:t>
                      </a:r>
                      <a:r>
                        <a:rPr lang="zh-CN" altLang="en-US" sz="2400" dirty="0">
                          <a:latin typeface="黑体"/>
                          <a:ea typeface="黑体"/>
                          <a:cs typeface="黑体"/>
                        </a:rPr>
                        <a:t>，</a:t>
                      </a:r>
                      <a:r>
                        <a:rPr lang="en-US" altLang="zh-CN" sz="2400" dirty="0">
                          <a:latin typeface="黑体"/>
                          <a:ea typeface="黑体"/>
                          <a:cs typeface="黑体"/>
                        </a:rPr>
                        <a:t>0</a:t>
                      </a:r>
                      <a:endParaRPr lang="zh-CN" altLang="en-US" sz="2400" dirty="0">
                        <a:latin typeface="黑体"/>
                        <a:ea typeface="黑体"/>
                        <a:cs typeface="黑体"/>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latin typeface="黑体"/>
                          <a:ea typeface="黑体"/>
                          <a:cs typeface="黑体"/>
                        </a:rPr>
                        <a:t>(1/4)*(1/4)+(3/4)*0</a:t>
                      </a:r>
                      <a:r>
                        <a:rPr lang="zh-CN" altLang="en-US" sz="2400" dirty="0">
                          <a:latin typeface="黑体"/>
                          <a:ea typeface="黑体"/>
                          <a:cs typeface="黑体"/>
                        </a:rPr>
                        <a:t>＝</a:t>
                      </a:r>
                      <a:r>
                        <a:rPr lang="en-US" altLang="zh-CN" sz="2400" dirty="0">
                          <a:latin typeface="黑体"/>
                          <a:ea typeface="黑体"/>
                          <a:cs typeface="黑体"/>
                        </a:rPr>
                        <a:t>1/16</a:t>
                      </a:r>
                      <a:endParaRPr lang="zh-CN" altLang="en-US" sz="2400" dirty="0">
                        <a:latin typeface="黑体"/>
                        <a:ea typeface="黑体"/>
                        <a:cs typeface="黑体"/>
                      </a:endParaRPr>
                    </a:p>
                  </a:txBody>
                  <a:tcPr/>
                </a:tc>
                <a:extLst>
                  <a:ext uri="{0D108BD9-81ED-4DB2-BD59-A6C34878D82A}">
                    <a16:rowId xmlns:a16="http://schemas.microsoft.com/office/drawing/2014/main" val="10004"/>
                  </a:ext>
                </a:extLst>
              </a:tr>
            </a:tbl>
          </a:graphicData>
        </a:graphic>
      </p:graphicFrame>
      <p:sp>
        <p:nvSpPr>
          <p:cNvPr id="4" name="Oval 5"/>
          <p:cNvSpPr/>
          <p:nvPr/>
        </p:nvSpPr>
        <p:spPr>
          <a:xfrm>
            <a:off x="1143000" y="48006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1</a:t>
            </a:r>
          </a:p>
        </p:txBody>
      </p:sp>
      <p:sp>
        <p:nvSpPr>
          <p:cNvPr id="5" name="Oval 6"/>
          <p:cNvSpPr/>
          <p:nvPr/>
        </p:nvSpPr>
        <p:spPr>
          <a:xfrm>
            <a:off x="2057400" y="48006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2</a:t>
            </a:r>
          </a:p>
        </p:txBody>
      </p:sp>
      <p:sp>
        <p:nvSpPr>
          <p:cNvPr id="6" name="Oval 7"/>
          <p:cNvSpPr/>
          <p:nvPr/>
        </p:nvSpPr>
        <p:spPr>
          <a:xfrm>
            <a:off x="6019800" y="48768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5</a:t>
            </a:r>
          </a:p>
        </p:txBody>
      </p:sp>
      <p:sp>
        <p:nvSpPr>
          <p:cNvPr id="7" name="Oval 8"/>
          <p:cNvSpPr/>
          <p:nvPr/>
        </p:nvSpPr>
        <p:spPr>
          <a:xfrm>
            <a:off x="3962400" y="48006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4</a:t>
            </a:r>
          </a:p>
        </p:txBody>
      </p:sp>
      <p:sp>
        <p:nvSpPr>
          <p:cNvPr id="8" name="Oval 9"/>
          <p:cNvSpPr/>
          <p:nvPr/>
        </p:nvSpPr>
        <p:spPr>
          <a:xfrm>
            <a:off x="2971800" y="4800600"/>
            <a:ext cx="457200" cy="4572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a:t>
            </a:r>
          </a:p>
        </p:txBody>
      </p:sp>
      <p:cxnSp>
        <p:nvCxnSpPr>
          <p:cNvPr id="9" name="Straight Arrow Connector 11"/>
          <p:cNvCxnSpPr>
            <a:stCxn id="4" idx="6"/>
            <a:endCxn id="5" idx="2"/>
          </p:cNvCxnSpPr>
          <p:nvPr/>
        </p:nvCxnSpPr>
        <p:spPr>
          <a:xfrm>
            <a:off x="1600200" y="5029200"/>
            <a:ext cx="457200"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13"/>
          <p:cNvCxnSpPr>
            <a:stCxn id="8" idx="0"/>
            <a:endCxn id="5" idx="7"/>
          </p:cNvCxnSpPr>
          <p:nvPr/>
        </p:nvCxnSpPr>
        <p:spPr>
          <a:xfrm rot="16200000" flipH="1" flipV="1">
            <a:off x="2790545" y="4457699"/>
            <a:ext cx="66955" cy="752755"/>
          </a:xfrm>
          <a:prstGeom prst="curvedConnector3">
            <a:avLst>
              <a:gd name="adj1" fmla="val -341423"/>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6"/>
          <p:cNvCxnSpPr>
            <a:stCxn id="7" idx="3"/>
            <a:endCxn id="5" idx="5"/>
          </p:cNvCxnSpPr>
          <p:nvPr/>
        </p:nvCxnSpPr>
        <p:spPr>
          <a:xfrm rot="5400000">
            <a:off x="3238500" y="4399990"/>
            <a:ext cx="12700" cy="1581710"/>
          </a:xfrm>
          <a:prstGeom prst="curvedConnector3">
            <a:avLst>
              <a:gd name="adj1" fmla="val 2327205"/>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39"/>
          <p:cNvCxnSpPr>
            <a:stCxn id="5" idx="6"/>
            <a:endCxn id="8" idx="2"/>
          </p:cNvCxnSpPr>
          <p:nvPr/>
        </p:nvCxnSpPr>
        <p:spPr>
          <a:xfrm>
            <a:off x="2514600" y="5029200"/>
            <a:ext cx="457200"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3" name="TextBox 40"/>
          <p:cNvSpPr txBox="1"/>
          <p:nvPr/>
        </p:nvSpPr>
        <p:spPr>
          <a:xfrm>
            <a:off x="1143000" y="5715000"/>
            <a:ext cx="6981589" cy="461665"/>
          </a:xfrm>
          <a:prstGeom prst="rect">
            <a:avLst/>
          </a:prstGeom>
          <a:noFill/>
        </p:spPr>
        <p:txBody>
          <a:bodyPr wrap="none" rtlCol="0">
            <a:spAutoFit/>
          </a:bodyPr>
          <a:lstStyle/>
          <a:p>
            <a:r>
              <a:rPr lang="en-US" sz="2400" dirty="0" err="1">
                <a:solidFill>
                  <a:schemeClr val="bg1"/>
                </a:solidFill>
                <a:latin typeface="黑体"/>
                <a:ea typeface="黑体"/>
                <a:cs typeface="黑体"/>
              </a:rPr>
              <a:t>设p</a:t>
            </a:r>
            <a:r>
              <a:rPr lang="en-US" sz="2400" dirty="0">
                <a:solidFill>
                  <a:schemeClr val="bg1"/>
                </a:solidFill>
                <a:latin typeface="黑体"/>
                <a:ea typeface="黑体"/>
                <a:cs typeface="黑体"/>
              </a:rPr>
              <a:t>=1/4,分别计算</a:t>
            </a:r>
            <a:r>
              <a:rPr lang="zh-CN" altLang="en-US" sz="2400" dirty="0">
                <a:solidFill>
                  <a:schemeClr val="bg1"/>
                </a:solidFill>
                <a:latin typeface="黑体"/>
                <a:ea typeface="黑体"/>
                <a:cs typeface="黑体"/>
              </a:rPr>
              <a:t>节点</a:t>
            </a:r>
            <a:r>
              <a:rPr lang="en-US" altLang="zh-CN" sz="2400" dirty="0">
                <a:solidFill>
                  <a:schemeClr val="bg1"/>
                </a:solidFill>
                <a:latin typeface="黑体"/>
                <a:ea typeface="黑体"/>
                <a:cs typeface="黑体"/>
              </a:rPr>
              <a:t>5</a:t>
            </a:r>
            <a:r>
              <a:rPr lang="zh-CN" altLang="en-US" sz="2400" dirty="0">
                <a:solidFill>
                  <a:schemeClr val="bg1"/>
                </a:solidFill>
                <a:latin typeface="黑体"/>
                <a:ea typeface="黑体"/>
                <a:cs typeface="黑体"/>
              </a:rPr>
              <a:t>连接到每个节点的概率？</a:t>
            </a:r>
            <a:endParaRPr lang="en-US" sz="2400" dirty="0">
              <a:solidFill>
                <a:schemeClr val="bg1"/>
              </a:solidFill>
              <a:latin typeface="黑体"/>
              <a:ea typeface="黑体"/>
              <a:cs typeface="黑体"/>
            </a:endParaRPr>
          </a:p>
        </p:txBody>
      </p:sp>
      <p:sp>
        <p:nvSpPr>
          <p:cNvPr id="15" name="弧 14"/>
          <p:cNvSpPr/>
          <p:nvPr/>
        </p:nvSpPr>
        <p:spPr>
          <a:xfrm>
            <a:off x="7848600" y="2743200"/>
            <a:ext cx="838200" cy="609600"/>
          </a:xfrm>
          <a:prstGeom prst="arc">
            <a:avLst>
              <a:gd name="adj1" fmla="val 16200000"/>
              <a:gd name="adj2" fmla="val 14172687"/>
            </a:avLst>
          </a:prstGeom>
          <a:noFill/>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3" name="Rectangle 2"/>
          <p:cNvSpPr/>
          <p:nvPr/>
        </p:nvSpPr>
        <p:spPr>
          <a:xfrm>
            <a:off x="4114800" y="2514600"/>
            <a:ext cx="480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114800" y="2971800"/>
            <a:ext cx="480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114800" y="3886200"/>
            <a:ext cx="480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114800" y="3429000"/>
            <a:ext cx="480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Object 7"/>
          <p:cNvGraphicFramePr>
            <a:graphicFrameLocks noChangeAspect="1"/>
          </p:cNvGraphicFramePr>
          <p:nvPr/>
        </p:nvGraphicFramePr>
        <p:xfrm>
          <a:off x="7391400" y="609600"/>
          <a:ext cx="1368425" cy="685800"/>
        </p:xfrm>
        <a:graphic>
          <a:graphicData uri="http://schemas.openxmlformats.org/presentationml/2006/ole">
            <mc:AlternateContent xmlns:mc="http://schemas.openxmlformats.org/markup-compatibility/2006">
              <mc:Choice xmlns:v="urn:schemas-microsoft-com:vml" Requires="v">
                <p:oleObj name="公式" r:id="rId3" imgW="508000" imgH="330200" progId="Equation.3">
                  <p:embed/>
                </p:oleObj>
              </mc:Choice>
              <mc:Fallback>
                <p:oleObj name="公式" r:id="rId3" imgW="508000" imgH="330200" progId="Equation.3">
                  <p:embed/>
                  <p:pic>
                    <p:nvPicPr>
                      <p:cNvPr id="2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609600"/>
                        <a:ext cx="1368425" cy="6858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24544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heel(1)">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3" grpId="0" animBg="1"/>
      <p:bldP spid="17"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a:lstStyle/>
          <a:p>
            <a:r>
              <a:rPr lang="zh-CN" altLang="en-US" dirty="0">
                <a:solidFill>
                  <a:schemeClr val="bg1"/>
                </a:solidFill>
                <a:latin typeface="Calibri" charset="0"/>
                <a:ea typeface="黑体" charset="0"/>
                <a:cs typeface="黑体" charset="0"/>
              </a:rPr>
              <a:t>流行度幂率分布的变换形式</a:t>
            </a:r>
            <a:endParaRPr lang="en-US" altLang="zh-CN" dirty="0">
              <a:solidFill>
                <a:schemeClr val="bg1"/>
              </a:solidFill>
              <a:latin typeface="Calibri" charset="0"/>
              <a:ea typeface="黑体" charset="0"/>
              <a:cs typeface="黑体" charset="0"/>
            </a:endParaRPr>
          </a:p>
        </p:txBody>
      </p:sp>
      <p:sp>
        <p:nvSpPr>
          <p:cNvPr id="63491" name="Rectangle 3"/>
          <p:cNvSpPr>
            <a:spLocks noGrp="1"/>
          </p:cNvSpPr>
          <p:nvPr>
            <p:ph type="body" sz="half" idx="4294967295"/>
          </p:nvPr>
        </p:nvSpPr>
        <p:spPr>
          <a:xfrm>
            <a:off x="107950" y="1722248"/>
            <a:ext cx="4248150" cy="4526152"/>
          </a:xfrm>
        </p:spPr>
        <p:txBody>
          <a:bodyPr/>
          <a:lstStyle/>
          <a:p>
            <a:r>
              <a:rPr lang="zh-CN" altLang="en-US" sz="2800" dirty="0">
                <a:solidFill>
                  <a:schemeClr val="bg1"/>
                </a:solidFill>
                <a:latin typeface="黑体" charset="0"/>
                <a:ea typeface="黑体" charset="0"/>
                <a:cs typeface="黑体" charset="0"/>
              </a:rPr>
              <a:t>设书籍销售量呈幂率分布：</a:t>
            </a:r>
            <a:endParaRPr lang="zh-CN" altLang="en-US" sz="2800" dirty="0">
              <a:solidFill>
                <a:schemeClr val="bg1"/>
              </a:solidFill>
              <a:latin typeface="Calibri" charset="0"/>
              <a:ea typeface="黑体" charset="0"/>
              <a:cs typeface="黑体" charset="0"/>
            </a:endParaRPr>
          </a:p>
        </p:txBody>
      </p:sp>
      <p:sp>
        <p:nvSpPr>
          <p:cNvPr id="63502" name="Rectangle 14"/>
          <p:cNvSpPr>
            <a:spLocks noGrp="1"/>
          </p:cNvSpPr>
          <p:nvPr>
            <p:ph type="body" sz="half" idx="4294967295"/>
          </p:nvPr>
        </p:nvSpPr>
        <p:spPr>
          <a:xfrm>
            <a:off x="3382963" y="5220206"/>
            <a:ext cx="5761037" cy="1637794"/>
          </a:xfrm>
        </p:spPr>
        <p:txBody>
          <a:bodyPr/>
          <a:lstStyle/>
          <a:p>
            <a:pPr>
              <a:buFont typeface="Arial" charset="0"/>
              <a:buNone/>
            </a:pPr>
            <a:r>
              <a:rPr lang="zh-CN" altLang="en-US" sz="2800">
                <a:solidFill>
                  <a:schemeClr val="bg1"/>
                </a:solidFill>
                <a:latin typeface="黑体" charset="0"/>
                <a:ea typeface="黑体" charset="0"/>
                <a:cs typeface="黑体" charset="0"/>
              </a:rPr>
              <a:t>  </a:t>
            </a:r>
            <a:endParaRPr lang="zh-CN" altLang="en-US" sz="2400">
              <a:solidFill>
                <a:schemeClr val="bg1"/>
              </a:solidFill>
              <a:latin typeface="Calibri" charset="0"/>
              <a:ea typeface="黑体" charset="0"/>
              <a:cs typeface="黑体" charset="0"/>
            </a:endParaRPr>
          </a:p>
        </p:txBody>
      </p:sp>
      <p:graphicFrame>
        <p:nvGraphicFramePr>
          <p:cNvPr id="63492" name="对象 2"/>
          <p:cNvGraphicFramePr>
            <a:graphicFrameLocks noGrp="1" noChangeAspect="1"/>
          </p:cNvGraphicFramePr>
          <p:nvPr>
            <p:ph sz="quarter" idx="4294967295"/>
            <p:extLst>
              <p:ext uri="{D42A27DB-BD31-4B8C-83A1-F6EECF244321}">
                <p14:modId xmlns:p14="http://schemas.microsoft.com/office/powerpoint/2010/main" val="2624695535"/>
              </p:ext>
            </p:extLst>
          </p:nvPr>
        </p:nvGraphicFramePr>
        <p:xfrm>
          <a:off x="762000" y="3200400"/>
          <a:ext cx="2592387" cy="1118220"/>
        </p:xfrm>
        <a:graphic>
          <a:graphicData uri="http://schemas.openxmlformats.org/presentationml/2006/ole">
            <mc:AlternateContent xmlns:mc="http://schemas.openxmlformats.org/markup-compatibility/2006">
              <mc:Choice xmlns:v="urn:schemas-microsoft-com:vml" Requires="v">
                <p:oleObj name="Equation" r:id="rId3" imgW="1104840" imgH="393480" progId="Equation.DSMT4">
                  <p:embed/>
                </p:oleObj>
              </mc:Choice>
              <mc:Fallback>
                <p:oleObj name="Equation" r:id="rId3" imgW="11048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200400"/>
                        <a:ext cx="2592387" cy="1118220"/>
                      </a:xfrm>
                      <a:prstGeom prst="rect">
                        <a:avLst/>
                      </a:prstGeom>
                      <a:solidFill>
                        <a:schemeClr val="bg1"/>
                      </a:solidFill>
                      <a:ln>
                        <a:noFill/>
                      </a:ln>
                    </p:spPr>
                  </p:pic>
                </p:oleObj>
              </mc:Fallback>
            </mc:AlternateContent>
          </a:graphicData>
        </a:graphic>
      </p:graphicFrame>
      <p:sp>
        <p:nvSpPr>
          <p:cNvPr id="63504" name="Rectangle 16"/>
          <p:cNvSpPr>
            <a:spLocks noChangeArrowheads="1"/>
          </p:cNvSpPr>
          <p:nvPr/>
        </p:nvSpPr>
        <p:spPr bwMode="auto">
          <a:xfrm>
            <a:off x="4716463" y="5292151"/>
            <a:ext cx="3600450" cy="400110"/>
          </a:xfrm>
          <a:prstGeom prst="rect">
            <a:avLst/>
          </a:prstGeom>
          <a:solidFill>
            <a:srgbClr val="1B2F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20000"/>
              </a:spcBef>
              <a:buFont typeface="Arial" charset="0"/>
              <a:buNone/>
            </a:pPr>
            <a:r>
              <a:rPr kumimoji="1" lang="zh-CN" altLang="en-US" sz="2000" dirty="0">
                <a:solidFill>
                  <a:schemeClr val="bg1"/>
                </a:solidFill>
                <a:latin typeface="黑体" charset="0"/>
                <a:ea typeface="黑体" charset="0"/>
                <a:cs typeface="黑体" charset="0"/>
              </a:rPr>
              <a:t>销量为</a:t>
            </a:r>
            <a:r>
              <a:rPr kumimoji="1" lang="en-US" altLang="zh-CN" sz="2000" dirty="0">
                <a:solidFill>
                  <a:schemeClr val="bg1"/>
                </a:solidFill>
                <a:latin typeface="黑体" charset="0"/>
                <a:ea typeface="黑体" charset="0"/>
                <a:cs typeface="黑体" charset="0"/>
              </a:rPr>
              <a:t>x</a:t>
            </a:r>
            <a:r>
              <a:rPr kumimoji="1" lang="zh-CN" altLang="en-US" sz="2000" dirty="0">
                <a:solidFill>
                  <a:schemeClr val="bg1"/>
                </a:solidFill>
                <a:latin typeface="黑体" charset="0"/>
                <a:ea typeface="黑体" charset="0"/>
                <a:cs typeface="黑体" charset="0"/>
              </a:rPr>
              <a:t>的概率为</a:t>
            </a:r>
            <a:r>
              <a:rPr kumimoji="1" lang="en-US" altLang="zh-CN" sz="2000" i="1" dirty="0">
                <a:solidFill>
                  <a:schemeClr val="bg1"/>
                </a:solidFill>
                <a:latin typeface="黑体" charset="0"/>
                <a:ea typeface="黑体" charset="0"/>
                <a:cs typeface="黑体" charset="0"/>
              </a:rPr>
              <a:t>f(x)</a:t>
            </a:r>
            <a:endParaRPr kumimoji="1" lang="zh-CN" altLang="en-US" sz="2000" i="1" dirty="0">
              <a:solidFill>
                <a:schemeClr val="bg1"/>
              </a:solidFill>
              <a:latin typeface="黑体" charset="0"/>
              <a:ea typeface="黑体" charset="0"/>
              <a:cs typeface="黑体" charset="0"/>
            </a:endParaRPr>
          </a:p>
        </p:txBody>
      </p:sp>
      <p:grpSp>
        <p:nvGrpSpPr>
          <p:cNvPr id="63531" name="Group 43"/>
          <p:cNvGrpSpPr>
            <a:grpSpLocks/>
          </p:cNvGrpSpPr>
          <p:nvPr/>
        </p:nvGrpSpPr>
        <p:grpSpPr bwMode="auto">
          <a:xfrm>
            <a:off x="4495800" y="1582779"/>
            <a:ext cx="4427537" cy="3381389"/>
            <a:chOff x="2971" y="724"/>
            <a:chExt cx="2789" cy="1598"/>
          </a:xfrm>
        </p:grpSpPr>
        <p:pic>
          <p:nvPicPr>
            <p:cNvPr id="6350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 y="724"/>
              <a:ext cx="2789" cy="15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3507" name="Rectangle 19"/>
            <p:cNvSpPr>
              <a:spLocks noChangeArrowheads="1"/>
            </p:cNvSpPr>
            <p:nvPr/>
          </p:nvSpPr>
          <p:spPr bwMode="auto">
            <a:xfrm>
              <a:off x="3742" y="1440"/>
              <a:ext cx="635"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08" name="Rectangle 20"/>
            <p:cNvSpPr>
              <a:spLocks noChangeArrowheads="1"/>
            </p:cNvSpPr>
            <p:nvPr/>
          </p:nvSpPr>
          <p:spPr bwMode="auto">
            <a:xfrm>
              <a:off x="3016" y="1122"/>
              <a:ext cx="136" cy="81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09" name="Rectangle 21"/>
            <p:cNvSpPr>
              <a:spLocks noChangeArrowheads="1"/>
            </p:cNvSpPr>
            <p:nvPr/>
          </p:nvSpPr>
          <p:spPr bwMode="auto">
            <a:xfrm>
              <a:off x="3833" y="2165"/>
              <a:ext cx="453" cy="9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10" name="Rectangle 22"/>
            <p:cNvSpPr>
              <a:spLocks noChangeArrowheads="1"/>
            </p:cNvSpPr>
            <p:nvPr/>
          </p:nvSpPr>
          <p:spPr bwMode="auto">
            <a:xfrm>
              <a:off x="3197" y="736"/>
              <a:ext cx="726"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11" name="Text Box 23"/>
            <p:cNvSpPr txBox="1">
              <a:spLocks noChangeArrowheads="1"/>
            </p:cNvSpPr>
            <p:nvPr/>
          </p:nvSpPr>
          <p:spPr bwMode="auto">
            <a:xfrm>
              <a:off x="4195" y="2119"/>
              <a:ext cx="1423" cy="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r>
                <a:rPr lang="zh-CN" altLang="en-US" sz="1200" b="1">
                  <a:ea typeface="黑体" charset="0"/>
                  <a:cs typeface="黑体" charset="0"/>
                </a:rPr>
                <a:t>流行度（销量）</a:t>
              </a:r>
            </a:p>
          </p:txBody>
        </p:sp>
        <p:sp>
          <p:nvSpPr>
            <p:cNvPr id="63512" name="Text Box 24"/>
            <p:cNvSpPr txBox="1">
              <a:spLocks noChangeArrowheads="1"/>
            </p:cNvSpPr>
            <p:nvPr/>
          </p:nvSpPr>
          <p:spPr bwMode="auto">
            <a:xfrm>
              <a:off x="3016" y="759"/>
              <a:ext cx="318" cy="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1200" b="1">
                  <a:ea typeface="黑体" charset="0"/>
                  <a:cs typeface="黑体" charset="0"/>
                </a:rPr>
                <a:t>占比</a:t>
              </a:r>
            </a:p>
          </p:txBody>
        </p:sp>
        <p:sp>
          <p:nvSpPr>
            <p:cNvPr id="63515" name="Rectangle 27"/>
            <p:cNvSpPr>
              <a:spLocks noChangeArrowheads="1"/>
            </p:cNvSpPr>
            <p:nvPr/>
          </p:nvSpPr>
          <p:spPr bwMode="auto">
            <a:xfrm>
              <a:off x="3833" y="1575"/>
              <a:ext cx="499" cy="18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zh-CN" altLang="en-US" sz="1600">
                <a:ea typeface="黑体" charset="0"/>
                <a:cs typeface="黑体" charset="0"/>
              </a:endParaRPr>
            </a:p>
          </p:txBody>
        </p:sp>
        <p:sp>
          <p:nvSpPr>
            <p:cNvPr id="63516" name="Rectangle 28"/>
            <p:cNvSpPr>
              <a:spLocks noChangeArrowheads="1"/>
            </p:cNvSpPr>
            <p:nvPr/>
          </p:nvSpPr>
          <p:spPr bwMode="auto">
            <a:xfrm>
              <a:off x="4150" y="2165"/>
              <a:ext cx="408" cy="13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3517" name="Text Box 29"/>
          <p:cNvSpPr txBox="1">
            <a:spLocks noChangeArrowheads="1"/>
          </p:cNvSpPr>
          <p:nvPr/>
        </p:nvSpPr>
        <p:spPr bwMode="auto">
          <a:xfrm>
            <a:off x="6079669" y="2192190"/>
            <a:ext cx="1210588"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zh-CN" altLang="en-US" sz="1600">
                <a:ea typeface="黑体" charset="0"/>
                <a:cs typeface="黑体" charset="0"/>
              </a:rPr>
              <a:t>书籍销量概</a:t>
            </a:r>
          </a:p>
          <a:p>
            <a:pPr algn="ctr"/>
            <a:r>
              <a:rPr lang="zh-CN" altLang="en-US" sz="1600">
                <a:ea typeface="黑体" charset="0"/>
                <a:cs typeface="黑体" charset="0"/>
              </a:rPr>
              <a:t>率密度函数</a:t>
            </a:r>
          </a:p>
          <a:p>
            <a:pPr algn="ctr"/>
            <a:endParaRPr lang="zh-CN" altLang="en-US"/>
          </a:p>
        </p:txBody>
      </p:sp>
      <p:sp>
        <p:nvSpPr>
          <p:cNvPr id="63533" name="Line 45"/>
          <p:cNvSpPr>
            <a:spLocks noChangeShapeType="1"/>
          </p:cNvSpPr>
          <p:nvPr/>
        </p:nvSpPr>
        <p:spPr bwMode="auto">
          <a:xfrm flipH="1">
            <a:off x="5616576" y="2852386"/>
            <a:ext cx="468313" cy="62845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63534" name="对象 2"/>
          <p:cNvGraphicFramePr>
            <a:graphicFrameLocks noChangeAspect="1"/>
          </p:cNvGraphicFramePr>
          <p:nvPr>
            <p:extLst>
              <p:ext uri="{D42A27DB-BD31-4B8C-83A1-F6EECF244321}">
                <p14:modId xmlns:p14="http://schemas.microsoft.com/office/powerpoint/2010/main" val="2301024261"/>
              </p:ext>
            </p:extLst>
          </p:nvPr>
        </p:nvGraphicFramePr>
        <p:xfrm>
          <a:off x="7308851" y="2133600"/>
          <a:ext cx="1525232" cy="725135"/>
        </p:xfrm>
        <a:graphic>
          <a:graphicData uri="http://schemas.openxmlformats.org/presentationml/2006/ole">
            <mc:AlternateContent xmlns:mc="http://schemas.openxmlformats.org/markup-compatibility/2006">
              <mc:Choice xmlns:v="urn:schemas-microsoft-com:vml" Requires="v">
                <p:oleObj name="公式" r:id="rId6" imgW="1104840" imgH="393480" progId="Equation.3">
                  <p:embed/>
                </p:oleObj>
              </mc:Choice>
              <mc:Fallback>
                <p:oleObj name="公式" r:id="rId6" imgW="11048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1" y="2133600"/>
                        <a:ext cx="1525232" cy="72513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93154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531"/>
                                        </p:tgtEl>
                                        <p:attrNameLst>
                                          <p:attrName>style.visibility</p:attrName>
                                        </p:attrNameLst>
                                      </p:cBhvr>
                                      <p:to>
                                        <p:strVal val="visible"/>
                                      </p:to>
                                    </p:set>
                                    <p:animEffect transition="in" filter="blinds(horizontal)">
                                      <p:cBhvr>
                                        <p:cTn id="7" dur="500"/>
                                        <p:tgtEl>
                                          <p:spTgt spid="63531"/>
                                        </p:tgtEl>
                                      </p:cBhvr>
                                    </p:animEffect>
                                  </p:childTnLst>
                                </p:cTn>
                              </p:par>
                              <p:par>
                                <p:cTn id="8" presetID="3" presetClass="entr" presetSubtype="10" fill="hold" nodeType="withEffect">
                                  <p:stCondLst>
                                    <p:cond delay="0"/>
                                  </p:stCondLst>
                                  <p:childTnLst>
                                    <p:set>
                                      <p:cBhvr>
                                        <p:cTn id="9" dur="1" fill="hold">
                                          <p:stCondLst>
                                            <p:cond delay="0"/>
                                          </p:stCondLst>
                                        </p:cTn>
                                        <p:tgtEl>
                                          <p:spTgt spid="63534"/>
                                        </p:tgtEl>
                                        <p:attrNameLst>
                                          <p:attrName>style.visibility</p:attrName>
                                        </p:attrNameLst>
                                      </p:cBhvr>
                                      <p:to>
                                        <p:strVal val="visible"/>
                                      </p:to>
                                    </p:set>
                                    <p:animEffect transition="in" filter="blinds(horizontal)">
                                      <p:cBhvr>
                                        <p:cTn id="10" dur="500"/>
                                        <p:tgtEl>
                                          <p:spTgt spid="635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3517"/>
                                        </p:tgtEl>
                                        <p:attrNameLst>
                                          <p:attrName>style.visibility</p:attrName>
                                        </p:attrNameLst>
                                      </p:cBhvr>
                                      <p:to>
                                        <p:strVal val="visible"/>
                                      </p:to>
                                    </p:set>
                                    <p:animEffect transition="in" filter="blinds(horizontal)">
                                      <p:cBhvr>
                                        <p:cTn id="13" dur="500"/>
                                        <p:tgtEl>
                                          <p:spTgt spid="635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3533"/>
                                        </p:tgtEl>
                                        <p:attrNameLst>
                                          <p:attrName>style.visibility</p:attrName>
                                        </p:attrNameLst>
                                      </p:cBhvr>
                                      <p:to>
                                        <p:strVal val="visible"/>
                                      </p:to>
                                    </p:set>
                                    <p:animEffect transition="in" filter="blinds(horizontal)">
                                      <p:cBhvr>
                                        <p:cTn id="16" dur="500"/>
                                        <p:tgtEl>
                                          <p:spTgt spid="635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3504"/>
                                        </p:tgtEl>
                                        <p:attrNameLst>
                                          <p:attrName>style.visibility</p:attrName>
                                        </p:attrNameLst>
                                      </p:cBhvr>
                                      <p:to>
                                        <p:strVal val="visible"/>
                                      </p:to>
                                    </p:set>
                                    <p:animEffect transition="in" filter="blinds(horizontal)">
                                      <p:cBhvr>
                                        <p:cTn id="21" dur="500"/>
                                        <p:tgtEl>
                                          <p:spTgt spid="63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4" grpId="0" animBg="1"/>
      <p:bldP spid="63517" grpId="0"/>
      <p:bldP spid="6353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a:spLocks noGrp="1"/>
          </p:cNvSpPr>
          <p:nvPr>
            <p:ph idx="1"/>
          </p:nvPr>
        </p:nvSpPr>
        <p:spPr>
          <a:xfrm>
            <a:off x="381000" y="1545220"/>
            <a:ext cx="8229600" cy="3360229"/>
          </a:xfrm>
        </p:spPr>
        <p:txBody>
          <a:bodyPr/>
          <a:lstStyle/>
          <a:p>
            <a:r>
              <a:rPr lang="zh-CN" altLang="en-US" sz="2800" dirty="0">
                <a:solidFill>
                  <a:srgbClr val="FFFFFF"/>
                </a:solidFill>
                <a:latin typeface="Calibri" charset="0"/>
                <a:ea typeface="黑体" charset="0"/>
                <a:cs typeface="黑体" charset="0"/>
              </a:rPr>
              <a:t>销量至少为</a:t>
            </a:r>
            <a:r>
              <a:rPr lang="en-US" altLang="zh-CN" sz="2800" dirty="0">
                <a:solidFill>
                  <a:srgbClr val="FFFFFF"/>
                </a:solidFill>
                <a:latin typeface="Calibri" charset="0"/>
                <a:ea typeface="黑体" charset="0"/>
                <a:cs typeface="黑体" charset="0"/>
              </a:rPr>
              <a:t>k</a:t>
            </a:r>
            <a:r>
              <a:rPr lang="zh-CN" altLang="en-US" sz="2800" dirty="0">
                <a:solidFill>
                  <a:srgbClr val="FFFFFF"/>
                </a:solidFill>
                <a:latin typeface="Calibri" charset="0"/>
                <a:ea typeface="黑体" charset="0"/>
                <a:cs typeface="黑体" charset="0"/>
              </a:rPr>
              <a:t>的书籍种类占比：积分得到一个幂次降低一位的幂函数</a:t>
            </a:r>
            <a:endParaRPr lang="en-US" altLang="zh-CN" sz="2800" dirty="0">
              <a:latin typeface="Calibri" charset="0"/>
              <a:ea typeface="黑体" charset="0"/>
              <a:cs typeface="黑体" charset="0"/>
            </a:endParaRPr>
          </a:p>
        </p:txBody>
      </p:sp>
      <p:graphicFrame>
        <p:nvGraphicFramePr>
          <p:cNvPr id="41987" name="对象 3"/>
          <p:cNvGraphicFramePr>
            <a:graphicFrameLocks noChangeAspect="1"/>
          </p:cNvGraphicFramePr>
          <p:nvPr>
            <p:extLst>
              <p:ext uri="{D42A27DB-BD31-4B8C-83A1-F6EECF244321}">
                <p14:modId xmlns:p14="http://schemas.microsoft.com/office/powerpoint/2010/main" val="682963485"/>
              </p:ext>
            </p:extLst>
          </p:nvPr>
        </p:nvGraphicFramePr>
        <p:xfrm>
          <a:off x="1438275" y="2819400"/>
          <a:ext cx="5976938" cy="1254125"/>
        </p:xfrm>
        <a:graphic>
          <a:graphicData uri="http://schemas.openxmlformats.org/presentationml/2006/ole">
            <mc:AlternateContent xmlns:mc="http://schemas.openxmlformats.org/markup-compatibility/2006">
              <mc:Choice xmlns:v="urn:schemas-microsoft-com:vml" Requires="v">
                <p:oleObj name="公式" r:id="rId3" imgW="3225800" imgH="508000" progId="Equation.3">
                  <p:embed/>
                </p:oleObj>
              </mc:Choice>
              <mc:Fallback>
                <p:oleObj name="公式" r:id="rId3" imgW="3225800" imgH="508000" progId="Equation.3">
                  <p:embed/>
                  <p:pic>
                    <p:nvPicPr>
                      <p:cNvPr id="0" name=""/>
                      <p:cNvPicPr>
                        <a:picLocks noChangeAspect="1" noChangeArrowheads="1"/>
                      </p:cNvPicPr>
                      <p:nvPr/>
                    </p:nvPicPr>
                    <p:blipFill>
                      <a:blip r:embed="rId4"/>
                      <a:srcRect/>
                      <a:stretch>
                        <a:fillRect/>
                      </a:stretch>
                    </p:blipFill>
                    <p:spPr bwMode="auto">
                      <a:xfrm>
                        <a:off x="1438275" y="2819400"/>
                        <a:ext cx="5976938" cy="1254125"/>
                      </a:xfrm>
                      <a:prstGeom prst="rect">
                        <a:avLst/>
                      </a:prstGeom>
                      <a:solidFill>
                        <a:schemeClr val="bg1"/>
                      </a:solidFill>
                      <a:ln>
                        <a:noFill/>
                      </a:ln>
                    </p:spPr>
                  </p:pic>
                </p:oleObj>
              </mc:Fallback>
            </mc:AlternateContent>
          </a:graphicData>
        </a:graphic>
      </p:graphicFrame>
      <p:sp>
        <p:nvSpPr>
          <p:cNvPr id="42026" name="Rectangle 42"/>
          <p:cNvSpPr>
            <a:spLocks/>
          </p:cNvSpPr>
          <p:nvPr/>
        </p:nvSpPr>
        <p:spPr bwMode="auto">
          <a:xfrm>
            <a:off x="457200" y="278173"/>
            <a:ext cx="8229600" cy="114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kumimoji="1" lang="zh-CN" altLang="en-US" sz="4000" dirty="0">
                <a:solidFill>
                  <a:schemeClr val="bg1"/>
                </a:solidFill>
                <a:latin typeface="黑体" charset="0"/>
                <a:ea typeface="黑体" charset="0"/>
                <a:cs typeface="黑体" charset="0"/>
              </a:rPr>
              <a:t>累计概率分布</a:t>
            </a:r>
          </a:p>
        </p:txBody>
      </p:sp>
    </p:spTree>
    <p:extLst>
      <p:ext uri="{BB962C8B-B14F-4D97-AF65-F5344CB8AC3E}">
        <p14:creationId xmlns:p14="http://schemas.microsoft.com/office/powerpoint/2010/main" val="89672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animEffect transition="in" filter="blinds(horizontal)">
                                      <p:cBhvr>
                                        <p:cTn id="7" dur="500"/>
                                        <p:tgtEl>
                                          <p:spTgt spid="419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zh-CN" altLang="en-US" dirty="0"/>
              <a:t>设</a:t>
            </a:r>
            <a:r>
              <a:rPr lang="en-US" altLang="zh-CN" dirty="0"/>
              <a:t>n</a:t>
            </a:r>
            <a:r>
              <a:rPr lang="zh-CN" altLang="en-US" dirty="0"/>
              <a:t>为书籍种类总数，则书籍销量至少达到</a:t>
            </a:r>
            <a:r>
              <a:rPr lang="en-US" altLang="zh-CN" dirty="0"/>
              <a:t>k</a:t>
            </a:r>
            <a:r>
              <a:rPr lang="zh-CN" altLang="en-US" dirty="0"/>
              <a:t>的种类数由函数</a:t>
            </a:r>
            <a:r>
              <a:rPr lang="en-US" altLang="zh-CN" dirty="0"/>
              <a:t>g(k)</a:t>
            </a:r>
            <a:r>
              <a:rPr lang="zh-CN" altLang="en-US" dirty="0"/>
              <a:t>表示：</a:t>
            </a:r>
            <a:endParaRPr lang="en-US" dirty="0"/>
          </a:p>
        </p:txBody>
      </p:sp>
      <p:pic>
        <p:nvPicPr>
          <p:cNvPr id="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5750" y="3461620"/>
            <a:ext cx="5473700" cy="2841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文本框 4"/>
          <p:cNvSpPr txBox="1">
            <a:spLocks noChangeArrowheads="1"/>
          </p:cNvSpPr>
          <p:nvPr/>
        </p:nvSpPr>
        <p:spPr bwMode="auto">
          <a:xfrm>
            <a:off x="2141651" y="6390183"/>
            <a:ext cx="5040313" cy="369332"/>
          </a:xfrm>
          <a:prstGeom prst="rect">
            <a:avLst/>
          </a:prstGeom>
          <a:solidFill>
            <a:srgbClr val="1B2F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lang="zh-CN" altLang="en-US" sz="1800">
                <a:solidFill>
                  <a:schemeClr val="bg1"/>
                </a:solidFill>
                <a:latin typeface="黑体" charset="0"/>
                <a:ea typeface="黑体" charset="0"/>
                <a:cs typeface="黑体" charset="0"/>
              </a:rPr>
              <a:t>有</a:t>
            </a:r>
            <a:r>
              <a:rPr lang="en-US" altLang="zh-CN" sz="1800">
                <a:solidFill>
                  <a:schemeClr val="bg1"/>
                </a:solidFill>
                <a:latin typeface="黑体" charset="0"/>
                <a:ea typeface="黑体" charset="0"/>
                <a:cs typeface="黑体" charset="0"/>
              </a:rPr>
              <a:t>j</a:t>
            </a:r>
            <a:r>
              <a:rPr lang="zh-CN" altLang="en-US" sz="1800">
                <a:solidFill>
                  <a:schemeClr val="bg1"/>
                </a:solidFill>
                <a:latin typeface="黑体" charset="0"/>
                <a:ea typeface="黑体" charset="0"/>
                <a:cs typeface="黑体" charset="0"/>
              </a:rPr>
              <a:t>种书销量至少达到</a:t>
            </a:r>
            <a:r>
              <a:rPr lang="en-US" altLang="zh-CN" sz="1800" i="1">
                <a:solidFill>
                  <a:schemeClr val="bg1"/>
                </a:solidFill>
                <a:latin typeface="黑体" charset="0"/>
                <a:ea typeface="黑体" charset="0"/>
                <a:cs typeface="黑体" charset="0"/>
              </a:rPr>
              <a:t>k</a:t>
            </a:r>
          </a:p>
        </p:txBody>
      </p:sp>
      <p:grpSp>
        <p:nvGrpSpPr>
          <p:cNvPr id="9" name="Group 107"/>
          <p:cNvGrpSpPr>
            <a:grpSpLocks/>
          </p:cNvGrpSpPr>
          <p:nvPr/>
        </p:nvGrpSpPr>
        <p:grpSpPr bwMode="auto">
          <a:xfrm>
            <a:off x="2217850" y="5082486"/>
            <a:ext cx="4605338" cy="643268"/>
            <a:chOff x="1068" y="2450"/>
            <a:chExt cx="2901" cy="304"/>
          </a:xfrm>
        </p:grpSpPr>
        <p:sp>
          <p:nvSpPr>
            <p:cNvPr id="10" name="Text Box 98"/>
            <p:cNvSpPr txBox="1">
              <a:spLocks noChangeArrowheads="1"/>
            </p:cNvSpPr>
            <p:nvPr/>
          </p:nvSpPr>
          <p:spPr bwMode="auto">
            <a:xfrm>
              <a:off x="1068" y="2450"/>
              <a:ext cx="135" cy="27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62000" rIns="0">
              <a:spAutoFit/>
            </a:bodyPr>
            <a:lstStyle/>
            <a:p>
              <a:endParaRPr lang="en-US" altLang="zh-CN" sz="800" dirty="0">
                <a:latin typeface="黑体" charset="0"/>
                <a:ea typeface="黑体" charset="0"/>
                <a:cs typeface="黑体" charset="0"/>
              </a:endParaRPr>
            </a:p>
            <a:p>
              <a:r>
                <a:rPr lang="en-US" altLang="zh-CN" sz="800" dirty="0">
                  <a:latin typeface="黑体" charset="0"/>
                  <a:ea typeface="黑体" charset="0"/>
                  <a:cs typeface="黑体" charset="0"/>
                </a:rPr>
                <a:t>3</a:t>
              </a:r>
            </a:p>
            <a:p>
              <a:r>
                <a:rPr lang="en-US" altLang="zh-CN" sz="800" dirty="0">
                  <a:latin typeface="黑体" charset="0"/>
                  <a:ea typeface="黑体" charset="0"/>
                  <a:cs typeface="黑体" charset="0"/>
                </a:rPr>
                <a:t>2</a:t>
              </a:r>
            </a:p>
            <a:p>
              <a:r>
                <a:rPr lang="en-US" altLang="zh-CN" sz="800" dirty="0">
                  <a:latin typeface="黑体" charset="0"/>
                  <a:ea typeface="黑体" charset="0"/>
                  <a:cs typeface="黑体" charset="0"/>
                </a:rPr>
                <a:t>1</a:t>
              </a:r>
            </a:p>
          </p:txBody>
        </p:sp>
        <p:grpSp>
          <p:nvGrpSpPr>
            <p:cNvPr id="11" name="Group 99"/>
            <p:cNvGrpSpPr>
              <a:grpSpLocks/>
            </p:cNvGrpSpPr>
            <p:nvPr/>
          </p:nvGrpSpPr>
          <p:grpSpPr bwMode="auto">
            <a:xfrm>
              <a:off x="1292" y="2618"/>
              <a:ext cx="2677" cy="136"/>
              <a:chOff x="1292" y="2596"/>
              <a:chExt cx="2677" cy="136"/>
            </a:xfrm>
          </p:grpSpPr>
          <p:sp>
            <p:nvSpPr>
              <p:cNvPr id="16" name="Line 100"/>
              <p:cNvSpPr>
                <a:spLocks noChangeShapeType="1"/>
              </p:cNvSpPr>
              <p:nvPr/>
            </p:nvSpPr>
            <p:spPr bwMode="auto">
              <a:xfrm>
                <a:off x="1292" y="2732"/>
                <a:ext cx="2677" cy="0"/>
              </a:xfrm>
              <a:prstGeom prst="line">
                <a:avLst/>
              </a:prstGeom>
              <a:noFill/>
              <a:ln w="381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01"/>
              <p:cNvSpPr>
                <a:spLocks noChangeShapeType="1"/>
              </p:cNvSpPr>
              <p:nvPr/>
            </p:nvSpPr>
            <p:spPr bwMode="auto">
              <a:xfrm>
                <a:off x="1292" y="2596"/>
                <a:ext cx="1065" cy="0"/>
              </a:xfrm>
              <a:prstGeom prst="line">
                <a:avLst/>
              </a:prstGeom>
              <a:noFill/>
              <a:ln w="381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02"/>
              <p:cNvSpPr>
                <a:spLocks noChangeShapeType="1"/>
              </p:cNvSpPr>
              <p:nvPr/>
            </p:nvSpPr>
            <p:spPr bwMode="auto">
              <a:xfrm>
                <a:off x="1292" y="2664"/>
                <a:ext cx="1428" cy="0"/>
              </a:xfrm>
              <a:prstGeom prst="line">
                <a:avLst/>
              </a:prstGeom>
              <a:noFill/>
              <a:ln w="381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2" name="Group 103"/>
            <p:cNvGrpSpPr>
              <a:grpSpLocks/>
            </p:cNvGrpSpPr>
            <p:nvPr/>
          </p:nvGrpSpPr>
          <p:grpSpPr bwMode="auto">
            <a:xfrm>
              <a:off x="1247" y="2588"/>
              <a:ext cx="91" cy="166"/>
              <a:chOff x="1247" y="2566"/>
              <a:chExt cx="91" cy="166"/>
            </a:xfrm>
          </p:grpSpPr>
          <p:sp>
            <p:nvSpPr>
              <p:cNvPr id="13" name="椭圆 11"/>
              <p:cNvSpPr/>
              <p:nvPr/>
            </p:nvSpPr>
            <p:spPr>
              <a:xfrm>
                <a:off x="1247" y="2566"/>
                <a:ext cx="91" cy="28"/>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a:solidFill>
                    <a:srgbClr val="FFFFFF"/>
                  </a:solidFill>
                  <a:latin typeface="Calibri" charset="0"/>
                  <a:ea typeface="宋体" charset="0"/>
                  <a:cs typeface="宋体" charset="0"/>
                </a:endParaRPr>
              </a:p>
            </p:txBody>
          </p:sp>
          <p:sp>
            <p:nvSpPr>
              <p:cNvPr id="14" name="椭圆 12"/>
              <p:cNvSpPr/>
              <p:nvPr/>
            </p:nvSpPr>
            <p:spPr>
              <a:xfrm>
                <a:off x="1247" y="2625"/>
                <a:ext cx="91" cy="28"/>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a:solidFill>
                    <a:srgbClr val="FFFFFF"/>
                  </a:solidFill>
                  <a:latin typeface="Calibri" charset="0"/>
                  <a:ea typeface="宋体" charset="0"/>
                  <a:cs typeface="宋体" charset="0"/>
                </a:endParaRPr>
              </a:p>
            </p:txBody>
          </p:sp>
          <p:sp>
            <p:nvSpPr>
              <p:cNvPr id="15" name="椭圆 12"/>
              <p:cNvSpPr/>
              <p:nvPr/>
            </p:nvSpPr>
            <p:spPr>
              <a:xfrm>
                <a:off x="1247" y="2703"/>
                <a:ext cx="91" cy="29"/>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a:solidFill>
                    <a:srgbClr val="FFFFFF"/>
                  </a:solidFill>
                  <a:latin typeface="Calibri" charset="0"/>
                  <a:ea typeface="宋体" charset="0"/>
                  <a:cs typeface="宋体" charset="0"/>
                </a:endParaRPr>
              </a:p>
            </p:txBody>
          </p:sp>
        </p:grpSp>
      </p:grpSp>
      <p:grpSp>
        <p:nvGrpSpPr>
          <p:cNvPr id="19" name="Group 112"/>
          <p:cNvGrpSpPr>
            <a:grpSpLocks/>
          </p:cNvGrpSpPr>
          <p:nvPr/>
        </p:nvGrpSpPr>
        <p:grpSpPr bwMode="auto">
          <a:xfrm>
            <a:off x="2573450" y="5533197"/>
            <a:ext cx="4249738" cy="264502"/>
            <a:chOff x="1292" y="2663"/>
            <a:chExt cx="2677" cy="125"/>
          </a:xfrm>
        </p:grpSpPr>
        <p:sp>
          <p:nvSpPr>
            <p:cNvPr id="20" name="Line 109"/>
            <p:cNvSpPr>
              <a:spLocks noChangeShapeType="1"/>
            </p:cNvSpPr>
            <p:nvPr/>
          </p:nvSpPr>
          <p:spPr bwMode="auto">
            <a:xfrm>
              <a:off x="1292" y="2788"/>
              <a:ext cx="2677" cy="0"/>
            </a:xfrm>
            <a:prstGeom prst="line">
              <a:avLst/>
            </a:prstGeom>
            <a:noFill/>
            <a:ln w="1397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110"/>
            <p:cNvSpPr>
              <a:spLocks noChangeShapeType="1"/>
            </p:cNvSpPr>
            <p:nvPr/>
          </p:nvSpPr>
          <p:spPr bwMode="auto">
            <a:xfrm>
              <a:off x="1292" y="2663"/>
              <a:ext cx="1065" cy="0"/>
            </a:xfrm>
            <a:prstGeom prst="line">
              <a:avLst/>
            </a:prstGeom>
            <a:noFill/>
            <a:ln w="1651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111"/>
            <p:cNvSpPr>
              <a:spLocks noChangeShapeType="1"/>
            </p:cNvSpPr>
            <p:nvPr/>
          </p:nvSpPr>
          <p:spPr bwMode="auto">
            <a:xfrm>
              <a:off x="1292" y="2731"/>
              <a:ext cx="1428" cy="0"/>
            </a:xfrm>
            <a:prstGeom prst="line">
              <a:avLst/>
            </a:prstGeom>
            <a:noFill/>
            <a:ln w="165100">
              <a:solidFill>
                <a:srgbClr val="1B2FF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115"/>
          <p:cNvGrpSpPr>
            <a:grpSpLocks/>
          </p:cNvGrpSpPr>
          <p:nvPr/>
        </p:nvGrpSpPr>
        <p:grpSpPr bwMode="auto">
          <a:xfrm>
            <a:off x="3941875" y="3844618"/>
            <a:ext cx="3240088" cy="2456692"/>
            <a:chOff x="2154" y="1802"/>
            <a:chExt cx="2041" cy="1161"/>
          </a:xfrm>
        </p:grpSpPr>
        <p:sp>
          <p:nvSpPr>
            <p:cNvPr id="24" name="Rectangle 113"/>
            <p:cNvSpPr>
              <a:spLocks noChangeArrowheads="1"/>
            </p:cNvSpPr>
            <p:nvPr/>
          </p:nvSpPr>
          <p:spPr bwMode="auto">
            <a:xfrm>
              <a:off x="2426" y="1802"/>
              <a:ext cx="1769" cy="77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Rectangle 114"/>
            <p:cNvSpPr>
              <a:spLocks noChangeArrowheads="1"/>
            </p:cNvSpPr>
            <p:nvPr/>
          </p:nvSpPr>
          <p:spPr bwMode="auto">
            <a:xfrm>
              <a:off x="2154" y="2770"/>
              <a:ext cx="408" cy="19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6" name="Group 119"/>
          <p:cNvGrpSpPr>
            <a:grpSpLocks/>
          </p:cNvGrpSpPr>
          <p:nvPr/>
        </p:nvGrpSpPr>
        <p:grpSpPr bwMode="auto">
          <a:xfrm>
            <a:off x="4086339" y="4995728"/>
            <a:ext cx="2973387" cy="668661"/>
            <a:chOff x="2245" y="2346"/>
            <a:chExt cx="1873" cy="316"/>
          </a:xfrm>
        </p:grpSpPr>
        <p:sp>
          <p:nvSpPr>
            <p:cNvPr id="27" name="Text Box 116"/>
            <p:cNvSpPr txBox="1">
              <a:spLocks noChangeArrowheads="1"/>
            </p:cNvSpPr>
            <p:nvPr/>
          </p:nvSpPr>
          <p:spPr bwMode="auto">
            <a:xfrm>
              <a:off x="3878" y="2517"/>
              <a:ext cx="240" cy="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400" i="1">
                  <a:latin typeface="黑体" charset="0"/>
                  <a:ea typeface="黑体" charset="0"/>
                  <a:cs typeface="黑体" charset="0"/>
                </a:rPr>
                <a:t>k</a:t>
              </a:r>
              <a:r>
                <a:rPr lang="en-US" altLang="zh-CN" sz="1400" i="1" baseline="-25000">
                  <a:latin typeface="黑体" charset="0"/>
                  <a:ea typeface="黑体" charset="0"/>
                  <a:cs typeface="黑体" charset="0"/>
                </a:rPr>
                <a:t>1</a:t>
              </a:r>
              <a:endParaRPr lang="en-US" altLang="zh-CN" sz="1400" i="1">
                <a:latin typeface="黑体" charset="0"/>
                <a:ea typeface="黑体" charset="0"/>
                <a:cs typeface="黑体" charset="0"/>
              </a:endParaRPr>
            </a:p>
          </p:txBody>
        </p:sp>
        <p:sp>
          <p:nvSpPr>
            <p:cNvPr id="28" name="Text Box 117"/>
            <p:cNvSpPr txBox="1">
              <a:spLocks noChangeArrowheads="1"/>
            </p:cNvSpPr>
            <p:nvPr/>
          </p:nvSpPr>
          <p:spPr bwMode="auto">
            <a:xfrm>
              <a:off x="2245" y="2346"/>
              <a:ext cx="240" cy="14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400" i="1">
                  <a:latin typeface="黑体" charset="0"/>
                  <a:ea typeface="黑体" charset="0"/>
                  <a:cs typeface="黑体" charset="0"/>
                </a:rPr>
                <a:t>k</a:t>
              </a:r>
              <a:r>
                <a:rPr lang="en-US" altLang="zh-CN" sz="1400" i="1" baseline="-25000">
                  <a:latin typeface="黑体" charset="0"/>
                  <a:ea typeface="黑体" charset="0"/>
                  <a:cs typeface="黑体" charset="0"/>
                </a:rPr>
                <a:t>3</a:t>
              </a:r>
              <a:endParaRPr lang="en-US" altLang="zh-CN" sz="1400" i="1">
                <a:latin typeface="黑体" charset="0"/>
                <a:ea typeface="黑体" charset="0"/>
                <a:cs typeface="黑体" charset="0"/>
              </a:endParaRPr>
            </a:p>
          </p:txBody>
        </p:sp>
        <p:sp>
          <p:nvSpPr>
            <p:cNvPr id="29" name="Text Box 118"/>
            <p:cNvSpPr txBox="1">
              <a:spLocks noChangeArrowheads="1"/>
            </p:cNvSpPr>
            <p:nvPr/>
          </p:nvSpPr>
          <p:spPr bwMode="auto">
            <a:xfrm>
              <a:off x="2653" y="2426"/>
              <a:ext cx="240" cy="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400" i="1">
                  <a:latin typeface="黑体" charset="0"/>
                  <a:ea typeface="黑体" charset="0"/>
                  <a:cs typeface="黑体" charset="0"/>
                </a:rPr>
                <a:t>k</a:t>
              </a:r>
              <a:r>
                <a:rPr lang="en-US" altLang="zh-CN" sz="1400" i="1" baseline="-25000">
                  <a:latin typeface="黑体" charset="0"/>
                  <a:ea typeface="黑体" charset="0"/>
                  <a:cs typeface="黑体" charset="0"/>
                </a:rPr>
                <a:t>2</a:t>
              </a:r>
              <a:endParaRPr lang="en-US" altLang="zh-CN" sz="1400" i="1">
                <a:latin typeface="黑体" charset="0"/>
                <a:ea typeface="黑体" charset="0"/>
                <a:cs typeface="黑体" charset="0"/>
              </a:endParaRPr>
            </a:p>
          </p:txBody>
        </p:sp>
      </p:grpSp>
      <p:sp>
        <p:nvSpPr>
          <p:cNvPr id="30" name="Text Box 120"/>
          <p:cNvSpPr txBox="1">
            <a:spLocks noChangeArrowheads="1"/>
          </p:cNvSpPr>
          <p:nvPr/>
        </p:nvSpPr>
        <p:spPr bwMode="auto">
          <a:xfrm>
            <a:off x="4949938" y="4094308"/>
            <a:ext cx="2089150" cy="64633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zh-CN" altLang="en-US">
                <a:ea typeface="黑体" charset="0"/>
                <a:cs typeface="黑体" charset="0"/>
              </a:rPr>
              <a:t>前</a:t>
            </a:r>
            <a:r>
              <a:rPr lang="en-US" altLang="zh-CN">
                <a:ea typeface="黑体" charset="0"/>
                <a:cs typeface="黑体" charset="0"/>
              </a:rPr>
              <a:t>j</a:t>
            </a:r>
            <a:r>
              <a:rPr lang="zh-CN" altLang="en-US">
                <a:ea typeface="黑体" charset="0"/>
                <a:cs typeface="黑体" charset="0"/>
              </a:rPr>
              <a:t>种书总销量</a:t>
            </a:r>
            <a:r>
              <a:rPr lang="en-US" altLang="zh-CN">
                <a:ea typeface="黑体" charset="0"/>
                <a:cs typeface="黑体" charset="0"/>
              </a:rPr>
              <a:t>=</a:t>
            </a:r>
          </a:p>
          <a:p>
            <a:pPr algn="ctr"/>
            <a:r>
              <a:rPr lang="zh-CN" altLang="en-US">
                <a:ea typeface="黑体" charset="0"/>
                <a:cs typeface="黑体" charset="0"/>
              </a:rPr>
              <a:t>从</a:t>
            </a:r>
            <a:r>
              <a:rPr lang="en-US" altLang="zh-CN">
                <a:ea typeface="黑体" charset="0"/>
                <a:cs typeface="黑体" charset="0"/>
              </a:rPr>
              <a:t>1</a:t>
            </a:r>
            <a:r>
              <a:rPr lang="zh-CN" altLang="en-US">
                <a:ea typeface="黑体" charset="0"/>
                <a:cs typeface="黑体" charset="0"/>
              </a:rPr>
              <a:t>到</a:t>
            </a:r>
            <a:r>
              <a:rPr lang="en-US" altLang="zh-CN">
                <a:ea typeface="黑体" charset="0"/>
                <a:cs typeface="黑体" charset="0"/>
              </a:rPr>
              <a:t>j</a:t>
            </a:r>
            <a:r>
              <a:rPr lang="zh-CN" altLang="en-US">
                <a:ea typeface="黑体" charset="0"/>
                <a:cs typeface="黑体" charset="0"/>
              </a:rPr>
              <a:t>对</a:t>
            </a:r>
            <a:r>
              <a:rPr lang="en-US" altLang="zh-CN">
                <a:ea typeface="黑体" charset="0"/>
                <a:cs typeface="黑体" charset="0"/>
              </a:rPr>
              <a:t>y</a:t>
            </a:r>
            <a:r>
              <a:rPr lang="zh-CN" altLang="en-US">
                <a:ea typeface="黑体" charset="0"/>
                <a:cs typeface="黑体" charset="0"/>
              </a:rPr>
              <a:t>积分得到</a:t>
            </a:r>
            <a:endParaRPr lang="en-US" altLang="zh-CN">
              <a:ea typeface="黑体" charset="0"/>
              <a:cs typeface="黑体" charset="0"/>
            </a:endParaRPr>
          </a:p>
        </p:txBody>
      </p:sp>
      <p:sp>
        <p:nvSpPr>
          <p:cNvPr id="31" name="Line 121"/>
          <p:cNvSpPr>
            <a:spLocks noChangeShapeType="1"/>
          </p:cNvSpPr>
          <p:nvPr/>
        </p:nvSpPr>
        <p:spPr bwMode="auto">
          <a:xfrm flipH="1">
            <a:off x="4373675" y="4959758"/>
            <a:ext cx="649288" cy="478219"/>
          </a:xfrm>
          <a:prstGeom prst="line">
            <a:avLst/>
          </a:prstGeom>
          <a:noFill/>
          <a:ln w="38100">
            <a:solidFill>
              <a:srgbClr val="1B2FF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 name="Text Box 122"/>
          <p:cNvSpPr txBox="1">
            <a:spLocks noChangeArrowheads="1"/>
          </p:cNvSpPr>
          <p:nvPr/>
        </p:nvSpPr>
        <p:spPr bwMode="auto">
          <a:xfrm>
            <a:off x="5073764" y="4140860"/>
            <a:ext cx="1749425" cy="64633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zh-CN" altLang="en-US">
                <a:ea typeface="黑体" charset="0"/>
                <a:cs typeface="黑体" charset="0"/>
              </a:rPr>
              <a:t>前</a:t>
            </a:r>
            <a:r>
              <a:rPr lang="en-US" altLang="zh-CN">
                <a:ea typeface="黑体" charset="0"/>
                <a:cs typeface="黑体" charset="0"/>
              </a:rPr>
              <a:t>3</a:t>
            </a:r>
            <a:r>
              <a:rPr lang="zh-CN" altLang="en-US">
                <a:ea typeface="黑体" charset="0"/>
                <a:cs typeface="黑体" charset="0"/>
              </a:rPr>
              <a:t>种书总销量</a:t>
            </a:r>
            <a:r>
              <a:rPr lang="en-US" altLang="zh-CN">
                <a:ea typeface="黑体" charset="0"/>
                <a:cs typeface="黑体" charset="0"/>
              </a:rPr>
              <a:t>=</a:t>
            </a:r>
            <a:r>
              <a:rPr lang="en-US" altLang="zh-CN" i="1">
                <a:ea typeface="黑体" charset="0"/>
                <a:cs typeface="黑体" charset="0"/>
              </a:rPr>
              <a:t>k</a:t>
            </a:r>
            <a:r>
              <a:rPr lang="en-US" altLang="zh-CN" i="1" baseline="-25000">
                <a:ea typeface="黑体" charset="0"/>
                <a:cs typeface="黑体" charset="0"/>
              </a:rPr>
              <a:t>1</a:t>
            </a:r>
            <a:r>
              <a:rPr lang="en-US" altLang="zh-CN" i="1">
                <a:ea typeface="黑体" charset="0"/>
                <a:cs typeface="黑体" charset="0"/>
              </a:rPr>
              <a:t>+k</a:t>
            </a:r>
            <a:r>
              <a:rPr lang="en-US" altLang="zh-CN" i="1" baseline="-25000">
                <a:ea typeface="黑体" charset="0"/>
                <a:cs typeface="黑体" charset="0"/>
              </a:rPr>
              <a:t>2</a:t>
            </a:r>
            <a:r>
              <a:rPr lang="en-US" altLang="zh-CN" i="1">
                <a:ea typeface="黑体" charset="0"/>
                <a:cs typeface="黑体" charset="0"/>
              </a:rPr>
              <a:t>+k</a:t>
            </a:r>
            <a:r>
              <a:rPr lang="en-US" altLang="zh-CN" i="1" baseline="-25000">
                <a:ea typeface="黑体" charset="0"/>
                <a:cs typeface="黑体" charset="0"/>
              </a:rPr>
              <a:t>3</a:t>
            </a:r>
            <a:endParaRPr lang="en-US" altLang="zh-CN" i="1">
              <a:ea typeface="黑体" charset="0"/>
              <a:cs typeface="黑体" charset="0"/>
            </a:endParaRPr>
          </a:p>
        </p:txBody>
      </p:sp>
      <p:graphicFrame>
        <p:nvGraphicFramePr>
          <p:cNvPr id="33" name="对象 3"/>
          <p:cNvGraphicFramePr>
            <a:graphicFrameLocks noChangeAspect="1"/>
          </p:cNvGraphicFramePr>
          <p:nvPr>
            <p:extLst>
              <p:ext uri="{D42A27DB-BD31-4B8C-83A1-F6EECF244321}">
                <p14:modId xmlns:p14="http://schemas.microsoft.com/office/powerpoint/2010/main" val="3916450772"/>
              </p:ext>
            </p:extLst>
          </p:nvPr>
        </p:nvGraphicFramePr>
        <p:xfrm>
          <a:off x="5943600" y="2209800"/>
          <a:ext cx="2846388" cy="973138"/>
        </p:xfrm>
        <a:graphic>
          <a:graphicData uri="http://schemas.openxmlformats.org/presentationml/2006/ole">
            <mc:AlternateContent xmlns:mc="http://schemas.openxmlformats.org/markup-compatibility/2006">
              <mc:Choice xmlns:v="urn:schemas-microsoft-com:vml" Requires="v">
                <p:oleObj name="公式" r:id="rId4" imgW="1536700" imgH="393700" progId="Equation.3">
                  <p:embed/>
                </p:oleObj>
              </mc:Choice>
              <mc:Fallback>
                <p:oleObj name="公式" r:id="rId4" imgW="1536700" imgH="393700" progId="Equation.3">
                  <p:embed/>
                  <p:pic>
                    <p:nvPicPr>
                      <p:cNvPr id="0" name=""/>
                      <p:cNvPicPr>
                        <a:picLocks noChangeAspect="1" noChangeArrowheads="1"/>
                      </p:cNvPicPr>
                      <p:nvPr/>
                    </p:nvPicPr>
                    <p:blipFill>
                      <a:blip r:embed="rId5"/>
                      <a:srcRect/>
                      <a:stretch>
                        <a:fillRect/>
                      </a:stretch>
                    </p:blipFill>
                    <p:spPr bwMode="auto">
                      <a:xfrm>
                        <a:off x="5943600" y="2209800"/>
                        <a:ext cx="2846388" cy="973138"/>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189691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3" presetClass="entr" presetSubtype="1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1" presetClass="exit" presetSubtype="0" fill="hold"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3" presetClass="entr" presetSubtype="1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linds(horizontal)">
                                      <p:cBhvr>
                                        <p:cTn id="33" dur="500"/>
                                        <p:tgtEl>
                                          <p:spTgt spid="3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linds(horizontal)">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31" grpId="0" animBg="1"/>
      <p:bldP spid="32" grpId="0" animBg="1"/>
      <p:bldP spid="3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BE592-772C-451D-BDDC-F7B691D1B3C0}"/>
              </a:ext>
            </a:extLst>
          </p:cNvPr>
          <p:cNvSpPr>
            <a:spLocks noGrp="1"/>
          </p:cNvSpPr>
          <p:nvPr>
            <p:ph type="title"/>
          </p:nvPr>
        </p:nvSpPr>
        <p:spPr/>
        <p:txBody>
          <a:bodyPr/>
          <a:lstStyle/>
          <a:p>
            <a:r>
              <a:rPr lang="zh-CN" altLang="en-US" dirty="0"/>
              <a:t>地震谣言</a:t>
            </a:r>
          </a:p>
        </p:txBody>
      </p:sp>
      <p:sp>
        <p:nvSpPr>
          <p:cNvPr id="3" name="内容占位符 2">
            <a:extLst>
              <a:ext uri="{FF2B5EF4-FFF2-40B4-BE49-F238E27FC236}">
                <a16:creationId xmlns:a16="http://schemas.microsoft.com/office/drawing/2014/main" id="{01E0086A-2D18-44FD-BC61-AD68BA1BA811}"/>
              </a:ext>
            </a:extLst>
          </p:cNvPr>
          <p:cNvSpPr>
            <a:spLocks noGrp="1"/>
          </p:cNvSpPr>
          <p:nvPr>
            <p:ph idx="1"/>
          </p:nvPr>
        </p:nvSpPr>
        <p:spPr>
          <a:xfrm>
            <a:off x="457200" y="1417730"/>
            <a:ext cx="8351134" cy="4705278"/>
          </a:xfrm>
        </p:spPr>
        <p:txBody>
          <a:bodyPr/>
          <a:lstStyle/>
          <a:p>
            <a:pPr indent="266700" algn="just"/>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2010</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日至</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21</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日，关于山西一些地区要发生地震的消息通过短信、网络等渠道疯狂传播，由于听信“地震”传言，山西太原、晋中、长治、晋城、吕梁、阳泉六地几十个县市数百万群众</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日凌晨开始走上街头“躲避地震”，山西地震官网一度瘫痪。</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21</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日上午，山西省地震局发出公告辟谣</a:t>
            </a:r>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山西省公安机关立即对谣言来源展开调查，后查明造谣者共</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5</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人</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zh-CN" altLang="en-US" sz="2000" kern="100" dirty="0">
                <a:latin typeface="Calibri" panose="020F0502020204030204" pitchFamily="34" charset="0"/>
                <a:ea typeface="宋体" panose="02010600030101010101" pitchFamily="2" charset="-122"/>
                <a:cs typeface="Times New Roman" panose="02020603050405020304" pitchFamily="18" charset="0"/>
              </a:rPr>
              <a:t>百度贴吧、手机短信</a:t>
            </a:r>
            <a:endParaRPr lang="en-US" altLang="zh-CN" sz="2000" kern="100" dirty="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行政拘留</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日并处罚款</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500</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元</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447315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xy</a:t>
            </a:r>
            <a:r>
              <a:rPr lang="zh-CN" altLang="en-US" dirty="0"/>
              <a:t>轴对调</a:t>
            </a:r>
            <a:r>
              <a:rPr lang="en-US" altLang="zh-CN" dirty="0"/>
              <a:t>——</a:t>
            </a:r>
            <a:r>
              <a:rPr lang="zh-CN" altLang="en-US" dirty="0"/>
              <a:t>齐普夫定律</a:t>
            </a:r>
            <a:endParaRPr lang="en-US" dirty="0"/>
          </a:p>
        </p:txBody>
      </p:sp>
      <p:sp>
        <p:nvSpPr>
          <p:cNvPr id="3" name="Content Placeholder 2"/>
          <p:cNvSpPr>
            <a:spLocks noGrp="1"/>
          </p:cNvSpPr>
          <p:nvPr>
            <p:ph idx="1"/>
          </p:nvPr>
        </p:nvSpPr>
        <p:spPr>
          <a:xfrm>
            <a:off x="457200" y="1662545"/>
            <a:ext cx="8229600" cy="4281338"/>
          </a:xfrm>
        </p:spPr>
        <p:txBody>
          <a:bodyPr/>
          <a:lstStyle/>
          <a:p>
            <a:pPr>
              <a:lnSpc>
                <a:spcPct val="120000"/>
              </a:lnSpc>
            </a:pPr>
            <a:r>
              <a:rPr lang="en-US" altLang="zh-CN" dirty="0" err="1">
                <a:latin typeface="Calibri" charset="0"/>
                <a:ea typeface="黑体" charset="0"/>
                <a:cs typeface="黑体" charset="0"/>
              </a:rPr>
              <a:t>Zipf’s</a:t>
            </a:r>
            <a:r>
              <a:rPr lang="en-US" altLang="zh-CN" dirty="0">
                <a:latin typeface="Calibri" charset="0"/>
                <a:ea typeface="黑体" charset="0"/>
                <a:cs typeface="黑体" charset="0"/>
              </a:rPr>
              <a:t> Law</a:t>
            </a:r>
            <a:r>
              <a:rPr lang="zh-CN" altLang="en-US" dirty="0">
                <a:latin typeface="Calibri" charset="0"/>
                <a:ea typeface="黑体" charset="0"/>
                <a:cs typeface="黑体" charset="0"/>
              </a:rPr>
              <a:t>：</a:t>
            </a:r>
          </a:p>
          <a:p>
            <a:pPr lvl="1">
              <a:lnSpc>
                <a:spcPct val="120000"/>
              </a:lnSpc>
              <a:buNone/>
            </a:pPr>
            <a:r>
              <a:rPr lang="en-US" altLang="zh-CN" dirty="0">
                <a:latin typeface="Calibri" charset="0"/>
                <a:ea typeface="黑体" charset="0"/>
                <a:cs typeface="黑体" charset="0"/>
              </a:rPr>
              <a:t>r</a:t>
            </a:r>
            <a:r>
              <a:rPr lang="zh-CN" altLang="en-US" dirty="0">
                <a:latin typeface="Calibri" charset="0"/>
                <a:ea typeface="黑体" charset="0"/>
                <a:cs typeface="黑体" charset="0"/>
              </a:rPr>
              <a:t>为流行度排名，</a:t>
            </a:r>
            <a:r>
              <a:rPr lang="en-US" altLang="zh-CN" dirty="0">
                <a:latin typeface="Calibri" charset="0"/>
                <a:ea typeface="黑体" charset="0"/>
                <a:cs typeface="黑体" charset="0"/>
              </a:rPr>
              <a:t>F(r)</a:t>
            </a:r>
            <a:r>
              <a:rPr lang="zh-CN" altLang="en-US" dirty="0">
                <a:latin typeface="Calibri" charset="0"/>
                <a:ea typeface="黑体" charset="0"/>
                <a:cs typeface="黑体" charset="0"/>
              </a:rPr>
              <a:t>为排名第</a:t>
            </a:r>
            <a:r>
              <a:rPr lang="en-US" altLang="zh-CN" dirty="0">
                <a:latin typeface="Calibri" charset="0"/>
                <a:ea typeface="黑体" charset="0"/>
                <a:cs typeface="黑体" charset="0"/>
              </a:rPr>
              <a:t>r</a:t>
            </a:r>
            <a:r>
              <a:rPr lang="zh-CN" altLang="en-US" dirty="0">
                <a:latin typeface="Calibri" charset="0"/>
                <a:ea typeface="黑体" charset="0"/>
                <a:cs typeface="黑体" charset="0"/>
              </a:rPr>
              <a:t>位实体的规模</a:t>
            </a:r>
          </a:p>
          <a:p>
            <a:pPr>
              <a:lnSpc>
                <a:spcPct val="120000"/>
              </a:lnSpc>
            </a:pPr>
            <a:endParaRPr lang="en-US" dirty="0"/>
          </a:p>
        </p:txBody>
      </p:sp>
      <p:grpSp>
        <p:nvGrpSpPr>
          <p:cNvPr id="4" name="Group 4"/>
          <p:cNvGrpSpPr>
            <a:grpSpLocks/>
          </p:cNvGrpSpPr>
          <p:nvPr/>
        </p:nvGrpSpPr>
        <p:grpSpPr bwMode="auto">
          <a:xfrm>
            <a:off x="1219200" y="3276600"/>
            <a:ext cx="6624637" cy="2879725"/>
            <a:chOff x="295" y="663"/>
            <a:chExt cx="3093" cy="1678"/>
          </a:xfrm>
        </p:grpSpPr>
        <p:pic>
          <p:nvPicPr>
            <p:cNvPr id="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5" y="663"/>
              <a:ext cx="3093" cy="1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文本框 4"/>
            <p:cNvSpPr txBox="1">
              <a:spLocks noChangeArrowheads="1"/>
            </p:cNvSpPr>
            <p:nvPr/>
          </p:nvSpPr>
          <p:spPr bwMode="auto">
            <a:xfrm>
              <a:off x="2425" y="2070"/>
              <a:ext cx="908" cy="1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a:lvl3pPr/>
              <a:lvl4pPr/>
              <a:lvl5pPr/>
              <a:lvl6pPr/>
              <a:lvl7pPr/>
              <a:lvl8pPr/>
              <a:lvl9pPr/>
            </a:lstStyle>
            <a:p>
              <a:pPr algn="r"/>
              <a:r>
                <a:rPr lang="en-US" altLang="zh-CN" sz="1200">
                  <a:solidFill>
                    <a:schemeClr val="bg1"/>
                  </a:solidFill>
                  <a:latin typeface="Times New Roman" charset="0"/>
                </a:rPr>
                <a:t>rank</a:t>
              </a:r>
            </a:p>
          </p:txBody>
        </p:sp>
      </p:grpSp>
      <p:graphicFrame>
        <p:nvGraphicFramePr>
          <p:cNvPr id="8" name="Object 7"/>
          <p:cNvGraphicFramePr>
            <a:graphicFrameLocks noChangeAspect="1"/>
          </p:cNvGraphicFramePr>
          <p:nvPr>
            <p:extLst>
              <p:ext uri="{D42A27DB-BD31-4B8C-83A1-F6EECF244321}">
                <p14:modId xmlns:p14="http://schemas.microsoft.com/office/powerpoint/2010/main" val="2419033791"/>
              </p:ext>
            </p:extLst>
          </p:nvPr>
        </p:nvGraphicFramePr>
        <p:xfrm>
          <a:off x="2953786" y="1450103"/>
          <a:ext cx="2730500" cy="831850"/>
        </p:xfrm>
        <a:graphic>
          <a:graphicData uri="http://schemas.openxmlformats.org/presentationml/2006/ole">
            <mc:AlternateContent xmlns:mc="http://schemas.openxmlformats.org/markup-compatibility/2006">
              <mc:Choice xmlns:v="urn:schemas-microsoft-com:vml" Requires="v">
                <p:oleObj name="公式" r:id="rId4" imgW="1333500" imgH="406400" progId="Equation.3">
                  <p:embed/>
                </p:oleObj>
              </mc:Choice>
              <mc:Fallback>
                <p:oleObj name="公式" r:id="rId4" imgW="1333500" imgH="406400" progId="Equation.3">
                  <p:embed/>
                  <p:pic>
                    <p:nvPicPr>
                      <p:cNvPr id="0" name=""/>
                      <p:cNvPicPr>
                        <a:picLocks noChangeAspect="1" noChangeArrowheads="1"/>
                      </p:cNvPicPr>
                      <p:nvPr/>
                    </p:nvPicPr>
                    <p:blipFill>
                      <a:blip r:embed="rId5"/>
                      <a:srcRect/>
                      <a:stretch>
                        <a:fillRect/>
                      </a:stretch>
                    </p:blipFill>
                    <p:spPr bwMode="auto">
                      <a:xfrm>
                        <a:off x="2953786" y="1450103"/>
                        <a:ext cx="2730500" cy="831850"/>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543439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idx="4294967295"/>
          </p:nvPr>
        </p:nvSpPr>
        <p:spPr>
          <a:xfrm>
            <a:off x="468313" y="262386"/>
            <a:ext cx="8229600" cy="1142647"/>
          </a:xfrm>
        </p:spPr>
        <p:txBody>
          <a:bodyPr/>
          <a:lstStyle/>
          <a:p>
            <a:r>
              <a:rPr lang="zh-CN" altLang="en-US" dirty="0">
                <a:solidFill>
                  <a:schemeClr val="bg1"/>
                </a:solidFill>
                <a:latin typeface="黑体" charset="0"/>
                <a:ea typeface="黑体" charset="0"/>
                <a:cs typeface="黑体" charset="0"/>
              </a:rPr>
              <a:t>“长尾”理论</a:t>
            </a:r>
          </a:p>
        </p:txBody>
      </p:sp>
      <p:grpSp>
        <p:nvGrpSpPr>
          <p:cNvPr id="4" name="Group 3"/>
          <p:cNvGrpSpPr/>
          <p:nvPr/>
        </p:nvGrpSpPr>
        <p:grpSpPr>
          <a:xfrm>
            <a:off x="990600" y="1828800"/>
            <a:ext cx="7239000" cy="3276600"/>
            <a:chOff x="-990600" y="762000"/>
            <a:chExt cx="7239000" cy="3276600"/>
          </a:xfrm>
        </p:grpSpPr>
        <p:pic>
          <p:nvPicPr>
            <p:cNvPr id="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762000"/>
              <a:ext cx="72390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文本框 4"/>
            <p:cNvSpPr txBox="1">
              <a:spLocks noChangeArrowheads="1"/>
            </p:cNvSpPr>
            <p:nvPr/>
          </p:nvSpPr>
          <p:spPr bwMode="auto">
            <a:xfrm>
              <a:off x="3810000" y="3505200"/>
              <a:ext cx="2125125" cy="30777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a:lvl3pPr/>
              <a:lvl4pPr/>
              <a:lvl5pPr/>
              <a:lvl6pPr/>
              <a:lvl7pPr/>
              <a:lvl8pPr/>
              <a:lvl9pPr/>
            </a:lstStyle>
            <a:p>
              <a:pPr algn="r"/>
              <a:r>
                <a:rPr lang="zh-CN" altLang="en-US" sz="1400" dirty="0">
                  <a:solidFill>
                    <a:srgbClr val="000000"/>
                  </a:solidFill>
                  <a:latin typeface="Times New Roman" charset="0"/>
                </a:rPr>
                <a:t>销量排名</a:t>
              </a:r>
              <a:endParaRPr lang="en-US" altLang="zh-CN" sz="1400" dirty="0">
                <a:solidFill>
                  <a:srgbClr val="000000"/>
                </a:solidFill>
                <a:latin typeface="Times New Roman" charset="0"/>
              </a:endParaRPr>
            </a:p>
          </p:txBody>
        </p:sp>
        <p:sp>
          <p:nvSpPr>
            <p:cNvPr id="12" name="文本框 4"/>
            <p:cNvSpPr txBox="1">
              <a:spLocks noChangeArrowheads="1"/>
            </p:cNvSpPr>
            <p:nvPr/>
          </p:nvSpPr>
          <p:spPr bwMode="auto">
            <a:xfrm>
              <a:off x="-914400" y="1143000"/>
              <a:ext cx="609600" cy="52322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1400" dirty="0">
                  <a:solidFill>
                    <a:srgbClr val="000000"/>
                  </a:solidFill>
                  <a:latin typeface="Times New Roman" charset="0"/>
                </a:rPr>
                <a:t>产品销量</a:t>
              </a:r>
              <a:endParaRPr lang="en-US" altLang="zh-CN" sz="1400" dirty="0">
                <a:solidFill>
                  <a:srgbClr val="000000"/>
                </a:solidFill>
                <a:latin typeface="Times New Roman" charset="0"/>
              </a:endParaRPr>
            </a:p>
          </p:txBody>
        </p:sp>
      </p:grpSp>
      <p:graphicFrame>
        <p:nvGraphicFramePr>
          <p:cNvPr id="17" name="Object 16"/>
          <p:cNvGraphicFramePr>
            <a:graphicFrameLocks noChangeAspect="1"/>
          </p:cNvGraphicFramePr>
          <p:nvPr>
            <p:extLst>
              <p:ext uri="{D42A27DB-BD31-4B8C-83A1-F6EECF244321}">
                <p14:modId xmlns:p14="http://schemas.microsoft.com/office/powerpoint/2010/main" val="527317235"/>
              </p:ext>
            </p:extLst>
          </p:nvPr>
        </p:nvGraphicFramePr>
        <p:xfrm>
          <a:off x="4267200" y="2609850"/>
          <a:ext cx="3689302" cy="1123950"/>
        </p:xfrm>
        <a:graphic>
          <a:graphicData uri="http://schemas.openxmlformats.org/presentationml/2006/ole">
            <mc:AlternateContent xmlns:mc="http://schemas.openxmlformats.org/markup-compatibility/2006">
              <mc:Choice xmlns:v="urn:schemas-microsoft-com:vml" Requires="v">
                <p:oleObj name="公式" r:id="rId4" imgW="1333500" imgH="406400" progId="Equation.3">
                  <p:embed/>
                </p:oleObj>
              </mc:Choice>
              <mc:Fallback>
                <p:oleObj name="公式" r:id="rId4" imgW="1333500" imgH="406400" progId="Equation.3">
                  <p:embed/>
                  <p:pic>
                    <p:nvPicPr>
                      <p:cNvPr id="0" name=""/>
                      <p:cNvPicPr>
                        <a:picLocks noChangeAspect="1" noChangeArrowheads="1"/>
                      </p:cNvPicPr>
                      <p:nvPr/>
                    </p:nvPicPr>
                    <p:blipFill>
                      <a:blip r:embed="rId5"/>
                      <a:srcRect/>
                      <a:stretch>
                        <a:fillRect/>
                      </a:stretch>
                    </p:blipFill>
                    <p:spPr bwMode="auto">
                      <a:xfrm>
                        <a:off x="4267200" y="2609850"/>
                        <a:ext cx="3689302" cy="112395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483239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altLang="zh-CN" sz="3600" dirty="0">
                <a:latin typeface="Apple LiGothic Medium"/>
                <a:ea typeface="Apple LiGothic Medium"/>
                <a:cs typeface="Apple LiGothic Medium"/>
              </a:rPr>
              <a:t>Rhapsody</a:t>
            </a:r>
            <a:r>
              <a:rPr lang="zh-CN" altLang="en-US" sz="3600" dirty="0">
                <a:latin typeface="Apple LiGothic Medium"/>
                <a:ea typeface="Apple LiGothic Medium"/>
                <a:cs typeface="Apple LiGothic Medium"/>
              </a:rPr>
              <a:t>音乐网站月下载量曲目排名</a:t>
            </a:r>
            <a:br>
              <a:rPr lang="en-US" sz="4000" dirty="0"/>
            </a:br>
            <a:r>
              <a:rPr lang="zh-CN" altLang="en-US" sz="3600" dirty="0">
                <a:solidFill>
                  <a:srgbClr val="FFFF00"/>
                </a:solidFill>
              </a:rPr>
              <a:t>排名</a:t>
            </a:r>
            <a:r>
              <a:rPr lang="en-US" sz="3600" dirty="0">
                <a:solidFill>
                  <a:srgbClr val="FFFF00"/>
                </a:solidFill>
              </a:rPr>
              <a:t>2.5</a:t>
            </a:r>
            <a:r>
              <a:rPr lang="zh-CN" altLang="en-US" sz="3600" dirty="0">
                <a:solidFill>
                  <a:srgbClr val="FFFF00"/>
                </a:solidFill>
              </a:rPr>
              <a:t>万</a:t>
            </a:r>
            <a:r>
              <a:rPr lang="en-US" altLang="zh-CN" sz="3600" dirty="0">
                <a:solidFill>
                  <a:srgbClr val="FFFF00"/>
                </a:solidFill>
              </a:rPr>
              <a:t>~10</a:t>
            </a:r>
            <a:r>
              <a:rPr lang="zh-CN" altLang="en-US" sz="3600" dirty="0">
                <a:solidFill>
                  <a:srgbClr val="FFFF00"/>
                </a:solidFill>
              </a:rPr>
              <a:t>万月下载量</a:t>
            </a:r>
            <a:endParaRPr lang="en-US" sz="3600" dirty="0">
              <a:solidFill>
                <a:srgbClr val="FFFF00"/>
              </a:solidFill>
            </a:endParaRPr>
          </a:p>
        </p:txBody>
      </p:sp>
      <p:pic>
        <p:nvPicPr>
          <p:cNvPr id="4" name="Content Placeholder 3"/>
          <p:cNvPicPr>
            <a:picLocks noGrp="1" noChangeAspect="1"/>
          </p:cNvPicPr>
          <p:nvPr>
            <p:ph idx="1"/>
          </p:nvPr>
        </p:nvPicPr>
        <p:blipFill rotWithShape="1">
          <a:blip r:embed="rId2"/>
          <a:srcRect l="274" r="-93"/>
          <a:stretch/>
        </p:blipFill>
        <p:spPr>
          <a:xfrm>
            <a:off x="220331" y="2057400"/>
            <a:ext cx="9152269" cy="3854409"/>
          </a:xfrm>
        </p:spPr>
      </p:pic>
      <p:sp>
        <p:nvSpPr>
          <p:cNvPr id="5" name="TextBox 4"/>
          <p:cNvSpPr txBox="1"/>
          <p:nvPr/>
        </p:nvSpPr>
        <p:spPr>
          <a:xfrm>
            <a:off x="2971800" y="6412468"/>
            <a:ext cx="3928479" cy="369332"/>
          </a:xfrm>
          <a:prstGeom prst="rect">
            <a:avLst/>
          </a:prstGeom>
          <a:noFill/>
        </p:spPr>
        <p:txBody>
          <a:bodyPr wrap="none" rtlCol="0">
            <a:spAutoFit/>
          </a:bodyPr>
          <a:lstStyle/>
          <a:p>
            <a:r>
              <a:rPr lang="en-US" dirty="0">
                <a:solidFill>
                  <a:srgbClr val="FFFFFF"/>
                </a:solidFill>
                <a:latin typeface="黑体"/>
                <a:ea typeface="黑体"/>
                <a:cs typeface="黑体"/>
              </a:rPr>
              <a:t>摘自《长尾理论》</a:t>
            </a:r>
            <a:r>
              <a:rPr lang="zh-CN" altLang="en-US" dirty="0">
                <a:solidFill>
                  <a:srgbClr val="FFFFFF"/>
                </a:solidFill>
              </a:rPr>
              <a:t>，</a:t>
            </a:r>
            <a:r>
              <a:rPr lang="en-US" altLang="zh-CN" dirty="0">
                <a:solidFill>
                  <a:srgbClr val="FFFFFF"/>
                </a:solidFill>
              </a:rPr>
              <a:t>Chris Anderson</a:t>
            </a:r>
            <a:endParaRPr lang="en-US" dirty="0">
              <a:solidFill>
                <a:srgbClr val="FFFFFF"/>
              </a:solidFill>
            </a:endParaRPr>
          </a:p>
        </p:txBody>
      </p:sp>
      <p:sp>
        <p:nvSpPr>
          <p:cNvPr id="6" name="TextBox 5"/>
          <p:cNvSpPr txBox="1"/>
          <p:nvPr/>
        </p:nvSpPr>
        <p:spPr>
          <a:xfrm>
            <a:off x="4343400" y="5943600"/>
            <a:ext cx="1107996" cy="369332"/>
          </a:xfrm>
          <a:prstGeom prst="rect">
            <a:avLst/>
          </a:prstGeom>
          <a:noFill/>
        </p:spPr>
        <p:txBody>
          <a:bodyPr wrap="none" rtlCol="0">
            <a:spAutoFit/>
          </a:bodyPr>
          <a:lstStyle/>
          <a:p>
            <a:r>
              <a:rPr lang="zh-CN" altLang="en-US" dirty="0">
                <a:solidFill>
                  <a:schemeClr val="bg1"/>
                </a:solidFill>
              </a:rPr>
              <a:t>单位：千</a:t>
            </a:r>
            <a:endParaRPr lang="en-US" dirty="0">
              <a:solidFill>
                <a:schemeClr val="bg1"/>
              </a:solidFill>
            </a:endParaRPr>
          </a:p>
        </p:txBody>
      </p:sp>
    </p:spTree>
    <p:extLst>
      <p:ext uri="{BB962C8B-B14F-4D97-AF65-F5344CB8AC3E}">
        <p14:creationId xmlns:p14="http://schemas.microsoft.com/office/powerpoint/2010/main" val="1777140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1143000"/>
          </a:xfrm>
        </p:spPr>
        <p:txBody>
          <a:bodyPr/>
          <a:lstStyle/>
          <a:p>
            <a:r>
              <a:rPr lang="en-US" altLang="zh-CN" sz="3600" dirty="0">
                <a:latin typeface="Apple LiGothic Medium"/>
                <a:ea typeface="Apple LiGothic Medium"/>
                <a:cs typeface="Apple LiGothic Medium"/>
              </a:rPr>
              <a:t>Rhapsody</a:t>
            </a:r>
            <a:r>
              <a:rPr lang="zh-CN" altLang="en-US" sz="3600" dirty="0">
                <a:latin typeface="Apple LiGothic Medium"/>
                <a:ea typeface="Apple LiGothic Medium"/>
                <a:cs typeface="Apple LiGothic Medium"/>
              </a:rPr>
              <a:t>音乐网站月下载量曲目排名</a:t>
            </a:r>
            <a:br>
              <a:rPr lang="en-US" sz="4000" dirty="0"/>
            </a:br>
            <a:r>
              <a:rPr lang="zh-CN" altLang="en-US" sz="3600" dirty="0">
                <a:solidFill>
                  <a:srgbClr val="FFFF00"/>
                </a:solidFill>
              </a:rPr>
              <a:t>排名</a:t>
            </a:r>
            <a:r>
              <a:rPr lang="en-US" sz="3600" dirty="0">
                <a:solidFill>
                  <a:srgbClr val="FFFF00"/>
                </a:solidFill>
              </a:rPr>
              <a:t>10</a:t>
            </a:r>
            <a:r>
              <a:rPr lang="zh-CN" altLang="en-US" sz="3600" dirty="0">
                <a:solidFill>
                  <a:srgbClr val="FFFF00"/>
                </a:solidFill>
              </a:rPr>
              <a:t>万</a:t>
            </a:r>
            <a:r>
              <a:rPr lang="en-US" altLang="zh-CN" sz="3600" dirty="0">
                <a:solidFill>
                  <a:srgbClr val="FFFF00"/>
                </a:solidFill>
              </a:rPr>
              <a:t>~80</a:t>
            </a:r>
            <a:r>
              <a:rPr lang="zh-CN" altLang="en-US" sz="3600" dirty="0">
                <a:solidFill>
                  <a:srgbClr val="FFFF00"/>
                </a:solidFill>
              </a:rPr>
              <a:t>万月下载量</a:t>
            </a:r>
            <a:endParaRPr lang="en-US" sz="3600" dirty="0">
              <a:solidFill>
                <a:srgbClr val="FFFF00"/>
              </a:solidFill>
            </a:endParaRPr>
          </a:p>
        </p:txBody>
      </p:sp>
      <p:pic>
        <p:nvPicPr>
          <p:cNvPr id="4" name="Content Placeholder 3"/>
          <p:cNvPicPr>
            <a:picLocks noGrp="1" noChangeAspect="1"/>
          </p:cNvPicPr>
          <p:nvPr>
            <p:ph idx="1"/>
          </p:nvPr>
        </p:nvPicPr>
        <p:blipFill rotWithShape="1">
          <a:blip r:embed="rId2"/>
          <a:srcRect l="261" r="130"/>
          <a:stretch/>
        </p:blipFill>
        <p:spPr>
          <a:xfrm>
            <a:off x="76200" y="2148284"/>
            <a:ext cx="9220200" cy="3642916"/>
          </a:xfrm>
        </p:spPr>
      </p:pic>
      <p:sp>
        <p:nvSpPr>
          <p:cNvPr id="5" name="TextBox 4"/>
          <p:cNvSpPr txBox="1"/>
          <p:nvPr/>
        </p:nvSpPr>
        <p:spPr>
          <a:xfrm>
            <a:off x="2590800" y="6260068"/>
            <a:ext cx="3928479" cy="369332"/>
          </a:xfrm>
          <a:prstGeom prst="rect">
            <a:avLst/>
          </a:prstGeom>
          <a:noFill/>
        </p:spPr>
        <p:txBody>
          <a:bodyPr wrap="none" rtlCol="0">
            <a:spAutoFit/>
          </a:bodyPr>
          <a:lstStyle/>
          <a:p>
            <a:r>
              <a:rPr lang="en-US" dirty="0">
                <a:solidFill>
                  <a:srgbClr val="FFFFFF"/>
                </a:solidFill>
                <a:latin typeface="黑体"/>
                <a:ea typeface="黑体"/>
                <a:cs typeface="黑体"/>
              </a:rPr>
              <a:t>摘自《长尾理论》</a:t>
            </a:r>
            <a:r>
              <a:rPr lang="zh-CN" altLang="en-US" dirty="0">
                <a:solidFill>
                  <a:srgbClr val="FFFFFF"/>
                </a:solidFill>
              </a:rPr>
              <a:t>，</a:t>
            </a:r>
            <a:r>
              <a:rPr lang="en-US" altLang="zh-CN" dirty="0">
                <a:solidFill>
                  <a:srgbClr val="FFFFFF"/>
                </a:solidFill>
              </a:rPr>
              <a:t>Chris Anderson</a:t>
            </a:r>
            <a:endParaRPr lang="en-US" dirty="0">
              <a:solidFill>
                <a:srgbClr val="FFFFFF"/>
              </a:solidFill>
            </a:endParaRPr>
          </a:p>
        </p:txBody>
      </p:sp>
      <p:sp>
        <p:nvSpPr>
          <p:cNvPr id="6" name="TextBox 5"/>
          <p:cNvSpPr txBox="1"/>
          <p:nvPr/>
        </p:nvSpPr>
        <p:spPr>
          <a:xfrm>
            <a:off x="4114800" y="5638800"/>
            <a:ext cx="1107996" cy="369332"/>
          </a:xfrm>
          <a:prstGeom prst="rect">
            <a:avLst/>
          </a:prstGeom>
          <a:noFill/>
        </p:spPr>
        <p:txBody>
          <a:bodyPr wrap="none" rtlCol="0">
            <a:spAutoFit/>
          </a:bodyPr>
          <a:lstStyle/>
          <a:p>
            <a:r>
              <a:rPr lang="zh-CN" altLang="en-US" dirty="0">
                <a:solidFill>
                  <a:schemeClr val="bg1"/>
                </a:solidFill>
              </a:rPr>
              <a:t>单位：千</a:t>
            </a:r>
            <a:endParaRPr lang="en-US" dirty="0">
              <a:solidFill>
                <a:schemeClr val="bg1"/>
              </a:solidFill>
            </a:endParaRPr>
          </a:p>
        </p:txBody>
      </p:sp>
    </p:spTree>
    <p:extLst>
      <p:ext uri="{BB962C8B-B14F-4D97-AF65-F5344CB8AC3E}">
        <p14:creationId xmlns:p14="http://schemas.microsoft.com/office/powerpoint/2010/main" val="657336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投资人关于长尾现象的认识一例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084" y="1827641"/>
            <a:ext cx="8203724" cy="3773816"/>
          </a:xfrm>
        </p:spPr>
      </p:pic>
    </p:spTree>
    <p:extLst>
      <p:ext uri="{BB962C8B-B14F-4D97-AF65-F5344CB8AC3E}">
        <p14:creationId xmlns:p14="http://schemas.microsoft.com/office/powerpoint/2010/main" val="351209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课堂练习</a:t>
            </a:r>
          </a:p>
        </p:txBody>
      </p:sp>
      <p:sp>
        <p:nvSpPr>
          <p:cNvPr id="3" name="Content Placeholder 2"/>
          <p:cNvSpPr>
            <a:spLocks noGrp="1"/>
          </p:cNvSpPr>
          <p:nvPr>
            <p:ph idx="1"/>
          </p:nvPr>
        </p:nvSpPr>
        <p:spPr>
          <a:xfrm>
            <a:off x="457200" y="1295400"/>
            <a:ext cx="8534400" cy="4953000"/>
          </a:xfrm>
        </p:spPr>
        <p:txBody>
          <a:bodyPr/>
          <a:lstStyle/>
          <a:p>
            <a:r>
              <a:rPr lang="zh-CN" altLang="en-US" dirty="0"/>
              <a:t>某个小型音乐网站向公众提供有偿音乐下载服务，假设该网站音乐拥有</a:t>
            </a:r>
            <a:r>
              <a:rPr lang="en-US" altLang="zh-CN" dirty="0"/>
              <a:t>10000</a:t>
            </a:r>
            <a:r>
              <a:rPr lang="zh-CN" altLang="en-US" dirty="0"/>
              <a:t>首音乐曲目可供用户下载，并且下载量符合齐普夫定律：</a:t>
            </a:r>
            <a:r>
              <a:rPr lang="en-US" altLang="zh-CN" dirty="0"/>
              <a:t>y=2000/x</a:t>
            </a:r>
            <a:r>
              <a:rPr lang="zh-CN" altLang="en-US" dirty="0"/>
              <a:t>，设如果下载量达到</a:t>
            </a:r>
            <a:r>
              <a:rPr lang="en-US" altLang="zh-CN" dirty="0"/>
              <a:t>50</a:t>
            </a:r>
            <a:r>
              <a:rPr lang="zh-CN" altLang="en-US" dirty="0"/>
              <a:t>次及以上，商家每首歌曲盈利</a:t>
            </a:r>
            <a:r>
              <a:rPr lang="en-US" altLang="zh-CN" dirty="0"/>
              <a:t>1</a:t>
            </a:r>
            <a:r>
              <a:rPr lang="zh-CN" altLang="en-US" dirty="0"/>
              <a:t>元，否则每首歌曲盈利</a:t>
            </a:r>
            <a:r>
              <a:rPr lang="en-US" altLang="zh-CN" dirty="0"/>
              <a:t>0.6</a:t>
            </a:r>
            <a:r>
              <a:rPr lang="zh-CN" altLang="en-US" dirty="0"/>
              <a:t>元。</a:t>
            </a:r>
            <a:endParaRPr lang="en-US" altLang="zh-CN" dirty="0"/>
          </a:p>
          <a:p>
            <a:pPr marL="514350" indent="-514350">
              <a:buFont typeface="+mj-lt"/>
              <a:buAutoNum type="arabicPeriod"/>
            </a:pPr>
            <a:r>
              <a:rPr lang="zh-CN" altLang="en-US" dirty="0"/>
              <a:t>请计算商家分别从这两类曲目中盈利多少？</a:t>
            </a:r>
            <a:endParaRPr lang="en-US" altLang="zh-CN" dirty="0"/>
          </a:p>
          <a:p>
            <a:pPr marL="514350" indent="-514350">
              <a:buFont typeface="+mj-lt"/>
              <a:buAutoNum type="arabicPeriod"/>
            </a:pPr>
            <a:r>
              <a:rPr lang="zh-CN" altLang="en-US" dirty="0"/>
              <a:t>排名在</a:t>
            </a:r>
            <a:r>
              <a:rPr lang="en-US" altLang="zh-CN" dirty="0"/>
              <a:t>100</a:t>
            </a:r>
            <a:r>
              <a:rPr lang="zh-CN" altLang="en-US" dirty="0"/>
              <a:t>之前的销售量占总销量百分比？</a:t>
            </a:r>
            <a:endParaRPr lang="en-US" altLang="zh-CN" dirty="0"/>
          </a:p>
          <a:p>
            <a:pPr marL="514350" indent="-514350">
              <a:buFont typeface="+mj-lt"/>
              <a:buAutoNum type="arabicPeriod"/>
            </a:pPr>
            <a:r>
              <a:rPr lang="zh-CN" altLang="en-US" dirty="0"/>
              <a:t>排名前</a:t>
            </a:r>
            <a:r>
              <a:rPr lang="en-US" altLang="zh-CN" dirty="0"/>
              <a:t>20%</a:t>
            </a:r>
            <a:r>
              <a:rPr lang="zh-CN" altLang="en-US" dirty="0"/>
              <a:t>的销售占比？</a:t>
            </a:r>
            <a:endParaRPr lang="en-US" altLang="zh-CN" dirty="0"/>
          </a:p>
        </p:txBody>
      </p:sp>
    </p:spTree>
    <p:extLst>
      <p:ext uri="{BB962C8B-B14F-4D97-AF65-F5344CB8AC3E}">
        <p14:creationId xmlns:p14="http://schemas.microsoft.com/office/powerpoint/2010/main" val="603608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其他工具的作用</a:t>
            </a:r>
          </a:p>
        </p:txBody>
      </p:sp>
      <p:sp>
        <p:nvSpPr>
          <p:cNvPr id="3" name="Content Placeholder 2"/>
          <p:cNvSpPr>
            <a:spLocks noGrp="1"/>
          </p:cNvSpPr>
          <p:nvPr>
            <p:ph idx="1"/>
          </p:nvPr>
        </p:nvSpPr>
        <p:spPr/>
        <p:txBody>
          <a:bodyPr/>
          <a:lstStyle/>
          <a:p>
            <a:r>
              <a:rPr lang="en-US" dirty="0"/>
              <a:t>以下工具能够起到什么作用？</a:t>
            </a:r>
          </a:p>
          <a:p>
            <a:pPr lvl="1"/>
            <a:r>
              <a:rPr lang="en-US" dirty="0"/>
              <a:t>搜索引擎</a:t>
            </a:r>
          </a:p>
          <a:p>
            <a:pPr lvl="1"/>
            <a:r>
              <a:rPr lang="en-US" dirty="0"/>
              <a:t>排行榜</a:t>
            </a:r>
            <a:r>
              <a:rPr lang="zh-CN" altLang="en-US" dirty="0"/>
              <a:t>，</a:t>
            </a:r>
            <a:r>
              <a:rPr lang="en-US" dirty="0"/>
              <a:t>各种排行，日排，周排，月排，分类排……</a:t>
            </a:r>
          </a:p>
          <a:p>
            <a:pPr lvl="1"/>
            <a:r>
              <a:rPr lang="en-US" dirty="0"/>
              <a:t>推荐</a:t>
            </a:r>
            <a:r>
              <a:rPr lang="zh-CN" altLang="en-US" dirty="0"/>
              <a:t>，</a:t>
            </a:r>
            <a:r>
              <a:rPr lang="en-US" dirty="0"/>
              <a:t>买了这个的还买了……</a:t>
            </a:r>
          </a:p>
          <a:p>
            <a:pPr lvl="1"/>
            <a:r>
              <a:rPr lang="zh-CN" altLang="en-US" dirty="0"/>
              <a:t>推荐，内容相关的商品，同一作者商品</a:t>
            </a:r>
            <a:r>
              <a:rPr lang="en-US" altLang="zh-CN" dirty="0"/>
              <a:t>……</a:t>
            </a:r>
            <a:endParaRPr lang="en-US" dirty="0"/>
          </a:p>
          <a:p>
            <a:endParaRPr lang="en-US" dirty="0"/>
          </a:p>
        </p:txBody>
      </p:sp>
    </p:spTree>
    <p:extLst>
      <p:ext uri="{BB962C8B-B14F-4D97-AF65-F5344CB8AC3E}">
        <p14:creationId xmlns:p14="http://schemas.microsoft.com/office/powerpoint/2010/main" val="288408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BE592-772C-451D-BDDC-F7B691D1B3C0}"/>
              </a:ext>
            </a:extLst>
          </p:cNvPr>
          <p:cNvSpPr>
            <a:spLocks noGrp="1"/>
          </p:cNvSpPr>
          <p:nvPr>
            <p:ph type="title"/>
          </p:nvPr>
        </p:nvSpPr>
        <p:spPr/>
        <p:txBody>
          <a:bodyPr/>
          <a:lstStyle/>
          <a:p>
            <a:r>
              <a:rPr lang="zh-CN" altLang="en-US" dirty="0"/>
              <a:t>网络不是法外之地</a:t>
            </a:r>
          </a:p>
        </p:txBody>
      </p:sp>
      <p:sp>
        <p:nvSpPr>
          <p:cNvPr id="3" name="内容占位符 2">
            <a:extLst>
              <a:ext uri="{FF2B5EF4-FFF2-40B4-BE49-F238E27FC236}">
                <a16:creationId xmlns:a16="http://schemas.microsoft.com/office/drawing/2014/main" id="{01E0086A-2D18-44FD-BC61-AD68BA1BA811}"/>
              </a:ext>
            </a:extLst>
          </p:cNvPr>
          <p:cNvSpPr>
            <a:spLocks noGrp="1"/>
          </p:cNvSpPr>
          <p:nvPr>
            <p:ph idx="1"/>
          </p:nvPr>
        </p:nvSpPr>
        <p:spPr/>
        <p:txBody>
          <a:bodyPr/>
          <a:lstStyle/>
          <a:p>
            <a:pPr indent="266700" algn="just"/>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网络谣言是一种典型的信息级联表现；</a:t>
            </a:r>
          </a:p>
          <a:p>
            <a:pPr indent="266700" algn="just"/>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应对网络谣言的策略</a:t>
            </a:r>
            <a:endParaRPr lang="en-US" altLang="zh-CN" sz="2800" kern="100" dirty="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如加强主流文化建设。提高政府公信力，完善公民网络行为法律制度，加强互联网技术应用管理创新，深入开展公民道德建设，提升公众辨别谣言能力等</a:t>
            </a:r>
          </a:p>
          <a:p>
            <a:pPr indent="266700" algn="just"/>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网络伦理</a:t>
            </a:r>
            <a:endPar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网络空间中应该遵守的行为道德准则和规范</a:t>
            </a:r>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学术研究</a:t>
            </a:r>
            <a:endPar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社会伦理已经</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成为</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诸如人工智能，大数据等热点问题</a:t>
            </a:r>
          </a:p>
        </p:txBody>
      </p:sp>
    </p:spTree>
    <p:extLst>
      <p:ext uri="{BB962C8B-B14F-4D97-AF65-F5344CB8AC3E}">
        <p14:creationId xmlns:p14="http://schemas.microsoft.com/office/powerpoint/2010/main" val="113317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lstStyle/>
          <a:p>
            <a:r>
              <a:rPr lang="zh-CN" altLang="en-US" dirty="0"/>
              <a:t>信息级联：</a:t>
            </a:r>
            <a:r>
              <a:rPr lang="zh-CN" altLang="en-US" dirty="0">
                <a:latin typeface="SimHei" panose="02010609060101010101" pitchFamily="49" charset="-122"/>
                <a:ea typeface="SimHei" panose="02010609060101010101" pitchFamily="49" charset="-122"/>
                <a:cs typeface="宋体" charset="-122"/>
              </a:rPr>
              <a:t>从众现象背后的一种机制</a:t>
            </a:r>
            <a:endParaRPr lang="zh-CN" altLang="en-US" dirty="0">
              <a:latin typeface="黑体" charset="-122"/>
              <a:ea typeface="黑体" charset="-122"/>
              <a:cs typeface="黑体" charset="-122"/>
            </a:endParaRPr>
          </a:p>
        </p:txBody>
      </p:sp>
      <p:sp>
        <p:nvSpPr>
          <p:cNvPr id="49154" name="内容占位符 2"/>
          <p:cNvSpPr>
            <a:spLocks noGrp="1"/>
          </p:cNvSpPr>
          <p:nvPr>
            <p:ph idx="1"/>
          </p:nvPr>
        </p:nvSpPr>
        <p:spPr>
          <a:xfrm>
            <a:off x="5425441" y="4912611"/>
            <a:ext cx="1718309" cy="525346"/>
          </a:xfrm>
        </p:spPr>
        <p:txBody>
          <a:bodyPr/>
          <a:lstStyle/>
          <a:p>
            <a:pPr marL="0" indent="0">
              <a:buNone/>
            </a:pPr>
            <a:r>
              <a:rPr lang="zh-CN" altLang="en-US" sz="2100" dirty="0"/>
              <a:t>实验与模型</a:t>
            </a:r>
            <a:endParaRPr lang="zh-CN" altLang="en-US" sz="2100" dirty="0">
              <a:latin typeface="SimHei" panose="02010609060101010101" pitchFamily="49" charset="-122"/>
              <a:ea typeface="SimHei" panose="02010609060101010101" pitchFamily="49" charset="-122"/>
              <a:cs typeface="宋体" charset="-122"/>
            </a:endParaRPr>
          </a:p>
        </p:txBody>
      </p:sp>
      <p:sp>
        <p:nvSpPr>
          <p:cNvPr id="4" name="椭圆 3"/>
          <p:cNvSpPr/>
          <p:nvPr/>
        </p:nvSpPr>
        <p:spPr>
          <a:xfrm>
            <a:off x="2000250" y="2114550"/>
            <a:ext cx="2057400" cy="2571750"/>
          </a:xfrm>
          <a:prstGeom prst="ellipse">
            <a:avLst/>
          </a:prstGeom>
          <a:solidFill>
            <a:schemeClr val="accent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SimHei" charset="-122"/>
                <a:ea typeface="SimHei" charset="-122"/>
                <a:cs typeface="SimHei" charset="-122"/>
              </a:rPr>
              <a:t>现实</a:t>
            </a:r>
            <a:endParaRPr lang="en-US" altLang="zh-CN" sz="2400" dirty="0">
              <a:latin typeface="SimHei" charset="-122"/>
              <a:ea typeface="SimHei" charset="-122"/>
              <a:cs typeface="SimHei" charset="-122"/>
            </a:endParaRPr>
          </a:p>
          <a:p>
            <a:pPr algn="ctr">
              <a:defRPr/>
            </a:pPr>
            <a:r>
              <a:rPr lang="zh-CN" altLang="en-US" sz="2400" dirty="0">
                <a:latin typeface="SimHei" charset="-122"/>
                <a:ea typeface="SimHei" charset="-122"/>
                <a:cs typeface="SimHei" charset="-122"/>
              </a:rPr>
              <a:t>世界</a:t>
            </a:r>
          </a:p>
        </p:txBody>
      </p:sp>
      <p:sp>
        <p:nvSpPr>
          <p:cNvPr id="5" name="椭圆 4"/>
          <p:cNvSpPr/>
          <p:nvPr/>
        </p:nvSpPr>
        <p:spPr>
          <a:xfrm>
            <a:off x="5086350" y="2114550"/>
            <a:ext cx="2057400" cy="2571750"/>
          </a:xfrm>
          <a:prstGeom prst="ellipse">
            <a:avLst/>
          </a:prstGeom>
          <a:solidFill>
            <a:schemeClr val="accent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SimHei" charset="-122"/>
                <a:ea typeface="SimHei" charset="-122"/>
                <a:cs typeface="SimHei" charset="-122"/>
              </a:rPr>
              <a:t>抽象</a:t>
            </a:r>
            <a:endParaRPr lang="en-US" altLang="zh-CN" sz="2400" dirty="0">
              <a:latin typeface="SimHei" charset="-122"/>
              <a:ea typeface="SimHei" charset="-122"/>
              <a:cs typeface="SimHei" charset="-122"/>
            </a:endParaRPr>
          </a:p>
          <a:p>
            <a:pPr algn="ctr">
              <a:defRPr/>
            </a:pPr>
            <a:r>
              <a:rPr lang="zh-CN" altLang="en-US" sz="2400" dirty="0">
                <a:latin typeface="SimHei" charset="-122"/>
                <a:ea typeface="SimHei" charset="-122"/>
                <a:cs typeface="SimHei" charset="-122"/>
              </a:rPr>
              <a:t>世界</a:t>
            </a:r>
          </a:p>
        </p:txBody>
      </p:sp>
      <p:sp>
        <p:nvSpPr>
          <p:cNvPr id="2" name="矩形 1"/>
          <p:cNvSpPr/>
          <p:nvPr/>
        </p:nvSpPr>
        <p:spPr>
          <a:xfrm>
            <a:off x="2498368" y="2866689"/>
            <a:ext cx="1083032" cy="103988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dirty="0">
                <a:solidFill>
                  <a:srgbClr val="FFFF00"/>
                </a:solidFill>
                <a:latin typeface="SimHei" charset="-122"/>
                <a:ea typeface="SimHei" charset="-122"/>
                <a:cs typeface="SimHei" charset="-122"/>
              </a:rPr>
              <a:t>从众现象</a:t>
            </a:r>
          </a:p>
        </p:txBody>
      </p:sp>
      <p:sp>
        <p:nvSpPr>
          <p:cNvPr id="8" name="矩形 7"/>
          <p:cNvSpPr/>
          <p:nvPr/>
        </p:nvSpPr>
        <p:spPr>
          <a:xfrm>
            <a:off x="5597869" y="2942194"/>
            <a:ext cx="1018034" cy="8868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dirty="0">
                <a:solidFill>
                  <a:srgbClr val="FFFF00"/>
                </a:solidFill>
                <a:latin typeface="SimHei" charset="-122"/>
                <a:ea typeface="SimHei" charset="-122"/>
                <a:cs typeface="SimHei" charset="-122"/>
              </a:rPr>
              <a:t>信息级联</a:t>
            </a:r>
          </a:p>
        </p:txBody>
      </p:sp>
      <p:sp>
        <p:nvSpPr>
          <p:cNvPr id="7" name="左右箭头 6">
            <a:extLst>
              <a:ext uri="{FF2B5EF4-FFF2-40B4-BE49-F238E27FC236}">
                <a16:creationId xmlns:a16="http://schemas.microsoft.com/office/drawing/2014/main" id="{B1EC9A32-ABAF-C34A-A290-3B6C086A18CA}"/>
              </a:ext>
            </a:extLst>
          </p:cNvPr>
          <p:cNvSpPr/>
          <p:nvPr/>
        </p:nvSpPr>
        <p:spPr>
          <a:xfrm>
            <a:off x="4065814" y="3086100"/>
            <a:ext cx="1020536" cy="628650"/>
          </a:xfrm>
          <a:prstGeom prst="leftRightArrow">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标题 1">
            <a:extLst>
              <a:ext uri="{FF2B5EF4-FFF2-40B4-BE49-F238E27FC236}">
                <a16:creationId xmlns:a16="http://schemas.microsoft.com/office/drawing/2014/main" id="{D0E74D2F-5175-4243-85FC-43A2396B3090}"/>
              </a:ext>
            </a:extLst>
          </p:cNvPr>
          <p:cNvSpPr txBox="1">
            <a:spLocks/>
          </p:cNvSpPr>
          <p:nvPr/>
        </p:nvSpPr>
        <p:spPr bwMode="auto">
          <a:xfrm>
            <a:off x="342900" y="2453210"/>
            <a:ext cx="6172200" cy="8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bodyPr>
          <a:lstStyle>
            <a:lvl1pPr algn="ctr" defTabSz="457200" rtl="0" eaLnBrk="0" fontAlgn="base" hangingPunct="0">
              <a:spcBef>
                <a:spcPct val="0"/>
              </a:spcBef>
              <a:spcAft>
                <a:spcPct val="0"/>
              </a:spcAft>
              <a:defRPr kumimoji="1" sz="4400" kern="1200">
                <a:solidFill>
                  <a:srgbClr val="FFFFFF"/>
                </a:solidFill>
                <a:latin typeface="+mj-lt"/>
                <a:ea typeface="+mj-ea"/>
                <a:cs typeface="黑体" charset="0"/>
              </a:defRPr>
            </a:lvl1pPr>
            <a:lvl2pPr algn="ctr" defTabSz="457200" rtl="0" eaLnBrk="0" fontAlgn="base" hangingPunct="0">
              <a:spcBef>
                <a:spcPct val="0"/>
              </a:spcBef>
              <a:spcAft>
                <a:spcPct val="0"/>
              </a:spcAft>
              <a:defRPr kumimoji="1" sz="4400">
                <a:solidFill>
                  <a:srgbClr val="FFFFFF"/>
                </a:solidFill>
                <a:latin typeface="Arial" charset="0"/>
                <a:ea typeface="黑体" charset="0"/>
                <a:cs typeface="黑体" charset="0"/>
              </a:defRPr>
            </a:lvl2pPr>
            <a:lvl3pPr algn="ctr" defTabSz="457200" rtl="0" eaLnBrk="0" fontAlgn="base" hangingPunct="0">
              <a:spcBef>
                <a:spcPct val="0"/>
              </a:spcBef>
              <a:spcAft>
                <a:spcPct val="0"/>
              </a:spcAft>
              <a:defRPr kumimoji="1" sz="4400">
                <a:solidFill>
                  <a:srgbClr val="FFFFFF"/>
                </a:solidFill>
                <a:latin typeface="Arial" charset="0"/>
                <a:ea typeface="黑体" charset="0"/>
                <a:cs typeface="黑体" charset="0"/>
              </a:defRPr>
            </a:lvl3pPr>
            <a:lvl4pPr algn="ctr" defTabSz="457200" rtl="0" eaLnBrk="0" fontAlgn="base" hangingPunct="0">
              <a:spcBef>
                <a:spcPct val="0"/>
              </a:spcBef>
              <a:spcAft>
                <a:spcPct val="0"/>
              </a:spcAft>
              <a:defRPr kumimoji="1" sz="4400">
                <a:solidFill>
                  <a:srgbClr val="FFFFFF"/>
                </a:solidFill>
                <a:latin typeface="Arial" charset="0"/>
                <a:ea typeface="黑体" charset="0"/>
                <a:cs typeface="黑体" charset="0"/>
              </a:defRPr>
            </a:lvl4pPr>
            <a:lvl5pPr algn="ctr" defTabSz="457200" rtl="0" eaLnBrk="0" fontAlgn="base" hangingPunct="0">
              <a:spcBef>
                <a:spcPct val="0"/>
              </a:spcBef>
              <a:spcAft>
                <a:spcPct val="0"/>
              </a:spcAft>
              <a:defRPr kumimoji="1" sz="4400">
                <a:solidFill>
                  <a:srgbClr val="FFFFFF"/>
                </a:solidFill>
                <a:latin typeface="Arial" charset="0"/>
                <a:ea typeface="黑体" charset="0"/>
                <a:cs typeface="黑体" charset="0"/>
              </a:defRPr>
            </a:lvl5pPr>
            <a:lvl6pPr marL="457200" algn="ctr" defTabSz="457200" rtl="0" eaLnBrk="1" fontAlgn="base" hangingPunct="1">
              <a:spcBef>
                <a:spcPct val="0"/>
              </a:spcBef>
              <a:spcAft>
                <a:spcPct val="0"/>
              </a:spcAft>
              <a:defRPr kumimoji="1" sz="4400">
                <a:solidFill>
                  <a:schemeClr val="tx1"/>
                </a:solidFill>
                <a:latin typeface="Arial" charset="0"/>
                <a:ea typeface="黑体" charset="0"/>
                <a:cs typeface="黑体" charset="0"/>
              </a:defRPr>
            </a:lvl6pPr>
            <a:lvl7pPr marL="914400" algn="ctr" defTabSz="457200" rtl="0" eaLnBrk="1" fontAlgn="base" hangingPunct="1">
              <a:spcBef>
                <a:spcPct val="0"/>
              </a:spcBef>
              <a:spcAft>
                <a:spcPct val="0"/>
              </a:spcAft>
              <a:defRPr kumimoji="1" sz="4400">
                <a:solidFill>
                  <a:schemeClr val="tx1"/>
                </a:solidFill>
                <a:latin typeface="Arial" charset="0"/>
                <a:ea typeface="黑体" charset="0"/>
                <a:cs typeface="黑体" charset="0"/>
              </a:defRPr>
            </a:lvl7pPr>
            <a:lvl8pPr marL="1371600" algn="ctr" defTabSz="457200" rtl="0" eaLnBrk="1" fontAlgn="base" hangingPunct="1">
              <a:spcBef>
                <a:spcPct val="0"/>
              </a:spcBef>
              <a:spcAft>
                <a:spcPct val="0"/>
              </a:spcAft>
              <a:defRPr kumimoji="1" sz="4400">
                <a:solidFill>
                  <a:schemeClr val="tx1"/>
                </a:solidFill>
                <a:latin typeface="Arial" charset="0"/>
                <a:ea typeface="黑体" charset="0"/>
                <a:cs typeface="黑体" charset="0"/>
              </a:defRPr>
            </a:lvl8pPr>
            <a:lvl9pPr marL="1828800" algn="ctr" defTabSz="457200" rtl="0" eaLnBrk="1" fontAlgn="base" hangingPunct="1">
              <a:spcBef>
                <a:spcPct val="0"/>
              </a:spcBef>
              <a:spcAft>
                <a:spcPct val="0"/>
              </a:spcAft>
              <a:defRPr kumimoji="1" sz="4400">
                <a:solidFill>
                  <a:schemeClr val="tx1"/>
                </a:solidFill>
                <a:latin typeface="Arial" charset="0"/>
                <a:ea typeface="黑体" charset="0"/>
                <a:cs typeface="黑体" charset="0"/>
              </a:defRPr>
            </a:lvl9pPr>
          </a:lstStyle>
          <a:p>
            <a:endParaRPr lang="zh-CN" altLang="en-US" sz="3300" dirty="0"/>
          </a:p>
        </p:txBody>
      </p:sp>
    </p:spTree>
    <p:extLst>
      <p:ext uri="{BB962C8B-B14F-4D97-AF65-F5344CB8AC3E}">
        <p14:creationId xmlns:p14="http://schemas.microsoft.com/office/powerpoint/2010/main" val="339740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P spid="2" grpId="0" animBg="1"/>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19080</TotalTime>
  <Words>8771</Words>
  <Application>Microsoft Office PowerPoint</Application>
  <PresentationFormat>全屏显示(4:3)</PresentationFormat>
  <Paragraphs>922</Paragraphs>
  <Slides>76</Slides>
  <Notes>36</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89" baseType="lpstr">
      <vt:lpstr>Apple LiGothic Medium</vt:lpstr>
      <vt:lpstr>Courier</vt:lpstr>
      <vt:lpstr>Heiti SC Medium</vt:lpstr>
      <vt:lpstr>SimHei</vt:lpstr>
      <vt:lpstr>SimHei</vt:lpstr>
      <vt:lpstr>儷黑 Pro</vt:lpstr>
      <vt:lpstr>宋体</vt:lpstr>
      <vt:lpstr>Arial</vt:lpstr>
      <vt:lpstr>Calibri</vt:lpstr>
      <vt:lpstr>Times New Roman</vt:lpstr>
      <vt:lpstr>Office 主题</vt:lpstr>
      <vt:lpstr>公式</vt:lpstr>
      <vt:lpstr>Equation</vt:lpstr>
      <vt:lpstr>PowerPoint 演示文稿</vt:lpstr>
      <vt:lpstr>PowerPoint 演示文稿</vt:lpstr>
      <vt:lpstr>人们对从众现象的朴素认识</vt:lpstr>
      <vt:lpstr>社会心理原因</vt:lpstr>
      <vt:lpstr>从众</vt:lpstr>
      <vt:lpstr>PowerPoint 演示文稿</vt:lpstr>
      <vt:lpstr>地震谣言</vt:lpstr>
      <vt:lpstr>网络不是法外之地</vt:lpstr>
      <vt:lpstr>信息级联：从众现象背后的一种机制</vt:lpstr>
      <vt:lpstr>信息级联现象的实验与理论</vt:lpstr>
      <vt:lpstr>PowerPoint 演示文稿</vt:lpstr>
      <vt:lpstr>信息级联现象的实验与理论</vt:lpstr>
      <vt:lpstr>PowerPoint 演示文稿</vt:lpstr>
      <vt:lpstr>运用贝叶斯公式的一个例子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信息级联现象的实验与理论</vt:lpstr>
      <vt:lpstr>分析结果</vt:lpstr>
      <vt:lpstr>PowerPoint 演示文稿</vt:lpstr>
      <vt:lpstr>按照模型给出判断（例子）</vt:lpstr>
      <vt:lpstr>问题</vt:lpstr>
      <vt:lpstr>信息级联现象的一种通用模型</vt:lpstr>
      <vt:lpstr>信息级联现象的一种通用模型（续）</vt:lpstr>
      <vt:lpstr>信息级联现象的一种通用模型（续）</vt:lpstr>
      <vt:lpstr>PowerPoint 演示文稿</vt:lpstr>
      <vt:lpstr>PowerPoint 演示文稿</vt:lpstr>
      <vt:lpstr>依次决策模型推理</vt:lpstr>
      <vt:lpstr>决策模型——证明1</vt:lpstr>
      <vt:lpstr>PowerPoint 演示文稿</vt:lpstr>
      <vt:lpstr>决策模型——证明2</vt:lpstr>
      <vt:lpstr>证明：N∞，信号个数相差2的概率为1</vt:lpstr>
      <vt:lpstr>信息级联成因的要素？</vt:lpstr>
      <vt:lpstr>非确定性决策问题</vt:lpstr>
      <vt:lpstr>进一步理解级联模型（课堂作业）</vt:lpstr>
      <vt:lpstr>基于对信息级联效应理解的应用（讨论）</vt:lpstr>
      <vt:lpstr>级联效应的应用</vt:lpstr>
      <vt:lpstr>对信息级联认识的一个应用</vt:lpstr>
      <vt:lpstr>防止错误的 信息级联</vt:lpstr>
      <vt:lpstr>PowerPoint 演示文稿</vt:lpstr>
      <vt:lpstr>课堂练习</vt:lpstr>
      <vt:lpstr>信息级联与从众现象的关系</vt:lpstr>
      <vt:lpstr>流行性分布问题</vt:lpstr>
      <vt:lpstr>“富者愈富”是人类社会的普遍现象？</vt:lpstr>
      <vt:lpstr>PowerPoint 演示文稿</vt:lpstr>
      <vt:lpstr>PowerPoint 演示文稿</vt:lpstr>
      <vt:lpstr>给定一个网页集合，考察网页入链数为k 的占比f(k)的性质</vt:lpstr>
      <vt:lpstr>PowerPoint 演示文稿</vt:lpstr>
      <vt:lpstr>参与次数排名原始图</vt:lpstr>
      <vt:lpstr>双对数曲线趋势图</vt:lpstr>
      <vt:lpstr>幂律（power law）分布的普遍性</vt:lpstr>
      <vt:lpstr>幂律图像的两种画法 （常规坐标与双对数坐标）</vt:lpstr>
      <vt:lpstr>一些呈幂率分布的数据</vt:lpstr>
      <vt:lpstr>一所大学某学期课程选课人数</vt:lpstr>
      <vt:lpstr>2011中国企业500强</vt:lpstr>
      <vt:lpstr>中国企业500强对数曲线</vt:lpstr>
      <vt:lpstr>幂律的基本特性</vt:lpstr>
      <vt:lpstr>Scale Free  “无标度”</vt:lpstr>
      <vt:lpstr>人们对事物的关注程度，或者说事物的流行性为什么呈幂律分布呢？</vt:lpstr>
      <vt:lpstr>PowerPoint 演示文稿</vt:lpstr>
      <vt:lpstr>以网页流行性分布为例 构建一个网页互联简单模型</vt:lpstr>
      <vt:lpstr>节点2的入度本来较大， 得到新连接的概率也大</vt:lpstr>
      <vt:lpstr>流行度幂率分布的变换形式</vt:lpstr>
      <vt:lpstr>PowerPoint 演示文稿</vt:lpstr>
      <vt:lpstr>PowerPoint 演示文稿</vt:lpstr>
      <vt:lpstr>xy轴对调——齐普夫定律</vt:lpstr>
      <vt:lpstr>“长尾”理论</vt:lpstr>
      <vt:lpstr>Rhapsody音乐网站月下载量曲目排名 排名2.5万~10万月下载量</vt:lpstr>
      <vt:lpstr>Rhapsody音乐网站月下载量曲目排名 排名10万~80万月下载量</vt:lpstr>
      <vt:lpstr>投资人关于长尾现象的认识一例</vt:lpstr>
      <vt:lpstr>课堂练习</vt:lpstr>
      <vt:lpstr>其他工具的作用</vt:lpstr>
    </vt:vector>
  </TitlesOfParts>
  <Company>FWCQQ-3XX2G-3CD89-4VRJK-CR4YD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薛 源</dc:creator>
  <cp:lastModifiedBy>lu xudong</cp:lastModifiedBy>
  <cp:revision>243</cp:revision>
  <cp:lastPrinted>2014-11-20T06:49:12Z</cp:lastPrinted>
  <dcterms:created xsi:type="dcterms:W3CDTF">2014-10-27T03:17:24Z</dcterms:created>
  <dcterms:modified xsi:type="dcterms:W3CDTF">2022-11-21T07:04:06Z</dcterms:modified>
</cp:coreProperties>
</file>